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9" r:id="rId2"/>
    <p:sldId id="287" r:id="rId3"/>
    <p:sldId id="274" r:id="rId4"/>
    <p:sldId id="284" r:id="rId5"/>
    <p:sldId id="285" r:id="rId6"/>
    <p:sldId id="260" r:id="rId7"/>
    <p:sldId id="261" r:id="rId8"/>
    <p:sldId id="263" r:id="rId9"/>
    <p:sldId id="262" r:id="rId10"/>
    <p:sldId id="264" r:id="rId11"/>
    <p:sldId id="265" r:id="rId12"/>
    <p:sldId id="275" r:id="rId13"/>
    <p:sldId id="276" r:id="rId14"/>
    <p:sldId id="278" r:id="rId15"/>
    <p:sldId id="277" r:id="rId16"/>
    <p:sldId id="268" r:id="rId17"/>
    <p:sldId id="267" r:id="rId18"/>
    <p:sldId id="279" r:id="rId19"/>
    <p:sldId id="280" r:id="rId20"/>
    <p:sldId id="269" r:id="rId21"/>
    <p:sldId id="266" r:id="rId22"/>
    <p:sldId id="281" r:id="rId23"/>
    <p:sldId id="282" r:id="rId24"/>
    <p:sldId id="286" r:id="rId25"/>
    <p:sldId id="271" r:id="rId26"/>
    <p:sldId id="272"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DD326D-6AB6-E143-8835-FAB6DCCA6832}">
          <p14:sldIdLst/>
        </p14:section>
        <p14:section name="Untitled Section" id="{9C906A06-121E-2A48-B22B-42045F45442E}">
          <p14:sldIdLst>
            <p14:sldId id="259"/>
            <p14:sldId id="287"/>
            <p14:sldId id="274"/>
            <p14:sldId id="284"/>
            <p14:sldId id="285"/>
            <p14:sldId id="260"/>
            <p14:sldId id="261"/>
            <p14:sldId id="263"/>
            <p14:sldId id="262"/>
            <p14:sldId id="264"/>
            <p14:sldId id="265"/>
            <p14:sldId id="275"/>
            <p14:sldId id="276"/>
            <p14:sldId id="278"/>
            <p14:sldId id="277"/>
            <p14:sldId id="268"/>
            <p14:sldId id="267"/>
            <p14:sldId id="279"/>
            <p14:sldId id="280"/>
            <p14:sldId id="269"/>
            <p14:sldId id="266"/>
            <p14:sldId id="281"/>
            <p14:sldId id="282"/>
            <p14:sldId id="286"/>
            <p14:sldId id="271"/>
            <p14:sldId id="272"/>
            <p14:sldId id="288"/>
          </p14:sldIdLst>
        </p14:section>
        <p14:section name="Untitled Section" id="{504FF98D-8E82-5247-81F0-951C8309A6D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56"/>
    <p:restoredTop sz="82119"/>
  </p:normalViewPr>
  <p:slideViewPr>
    <p:cSldViewPr snapToGrid="0" snapToObjects="1">
      <p:cViewPr varScale="1">
        <p:scale>
          <a:sx n="148" d="100"/>
          <a:sy n="148"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419D8-036E-374F-A5CA-18608F969520}" type="datetimeFigureOut">
              <a:rPr lang="en-US" smtClean="0"/>
              <a:t>4/18/21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C2C8A-4FBE-504B-9909-35A920298F2D}" type="slidenum">
              <a:rPr lang="en-US" smtClean="0"/>
              <a:t>‹#›</a:t>
            </a:fld>
            <a:endParaRPr lang="en-US"/>
          </a:p>
        </p:txBody>
      </p:sp>
    </p:spTree>
    <p:extLst>
      <p:ext uri="{BB962C8B-B14F-4D97-AF65-F5344CB8AC3E}">
        <p14:creationId xmlns:p14="http://schemas.microsoft.com/office/powerpoint/2010/main" val="3597263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1</a:t>
            </a:fld>
            <a:endParaRPr lang="en-US"/>
          </a:p>
        </p:txBody>
      </p:sp>
    </p:spTree>
    <p:extLst>
      <p:ext uri="{BB962C8B-B14F-4D97-AF65-F5344CB8AC3E}">
        <p14:creationId xmlns:p14="http://schemas.microsoft.com/office/powerpoint/2010/main" val="3712262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define scope with examples</a:t>
            </a:r>
          </a:p>
        </p:txBody>
      </p:sp>
      <p:sp>
        <p:nvSpPr>
          <p:cNvPr id="4" name="Slide Number Placeholder 3"/>
          <p:cNvSpPr>
            <a:spLocks noGrp="1"/>
          </p:cNvSpPr>
          <p:nvPr>
            <p:ph type="sldNum" sz="quarter" idx="5"/>
          </p:nvPr>
        </p:nvSpPr>
        <p:spPr/>
        <p:txBody>
          <a:bodyPr/>
          <a:lstStyle/>
          <a:p>
            <a:fld id="{28AC2C8A-4FBE-504B-9909-35A920298F2D}" type="slidenum">
              <a:rPr lang="en-US" smtClean="0"/>
              <a:t>13</a:t>
            </a:fld>
            <a:endParaRPr lang="en-US"/>
          </a:p>
        </p:txBody>
      </p:sp>
    </p:spTree>
    <p:extLst>
      <p:ext uri="{BB962C8B-B14F-4D97-AF65-F5344CB8AC3E}">
        <p14:creationId xmlns:p14="http://schemas.microsoft.com/office/powerpoint/2010/main" val="199311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scope change?</a:t>
            </a:r>
          </a:p>
        </p:txBody>
      </p:sp>
      <p:sp>
        <p:nvSpPr>
          <p:cNvPr id="4" name="Slide Number Placeholder 3"/>
          <p:cNvSpPr>
            <a:spLocks noGrp="1"/>
          </p:cNvSpPr>
          <p:nvPr>
            <p:ph type="sldNum" sz="quarter" idx="5"/>
          </p:nvPr>
        </p:nvSpPr>
        <p:spPr/>
        <p:txBody>
          <a:bodyPr/>
          <a:lstStyle/>
          <a:p>
            <a:fld id="{28AC2C8A-4FBE-504B-9909-35A920298F2D}" type="slidenum">
              <a:rPr lang="en-US" smtClean="0"/>
              <a:t>15</a:t>
            </a:fld>
            <a:endParaRPr lang="en-US"/>
          </a:p>
        </p:txBody>
      </p:sp>
    </p:spTree>
    <p:extLst>
      <p:ext uri="{BB962C8B-B14F-4D97-AF65-F5344CB8AC3E}">
        <p14:creationId xmlns:p14="http://schemas.microsoft.com/office/powerpoint/2010/main" val="3364116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n w="0"/>
                <a:effectLst>
                  <a:outerShdw blurRad="38100" dist="19050" dir="2700000" algn="tl" rotWithShape="0">
                    <a:schemeClr val="dk1">
                      <a:alpha val="40000"/>
                    </a:schemeClr>
                  </a:outerShdw>
                </a:effectLst>
              </a:rPr>
              <a:t>Confluentus </a:t>
            </a:r>
            <a:r>
              <a:rPr lang="en-US" sz="1200" dirty="0">
                <a:ln w="0"/>
                <a:effectLst>
                  <a:outerShdw blurRad="38100" dist="19050" dir="2700000" algn="tl" rotWithShape="0">
                    <a:schemeClr val="dk1">
                      <a:alpha val="40000"/>
                    </a:schemeClr>
                  </a:outerShdw>
                </a:effectLst>
              </a:rPr>
              <a:t>feels the exploit land it’s crushing blow, penetrating his outer armor and executing itself deep into his host operating system. He calls out to his maker, praying for help.</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”Oh great and beautiful </a:t>
            </a:r>
            <a:r>
              <a:rPr lang="en-US" sz="1200" dirty="0" err="1">
                <a:ln w="0"/>
                <a:effectLst>
                  <a:outerShdw blurRad="38100" dist="19050" dir="2700000" algn="tl" rotWithShape="0">
                    <a:schemeClr val="dk1">
                      <a:alpha val="40000"/>
                    </a:schemeClr>
                  </a:outerShdw>
                </a:effectLst>
              </a:rPr>
              <a:t>Atlassia</a:t>
            </a:r>
            <a:r>
              <a:rPr lang="en-US" sz="1200" dirty="0">
                <a:ln w="0"/>
                <a:effectLst>
                  <a:outerShdw blurRad="38100" dist="19050" dir="2700000" algn="tl" rotWithShape="0">
                    <a:schemeClr val="dk1">
                      <a:alpha val="40000"/>
                    </a:schemeClr>
                  </a:outerShdw>
                </a:effectLst>
              </a:rPr>
              <a:t>, bless me and heal me, protect me from this evil, Chat with my hip, turn the gaze of your Fisheye upon your faithful servant. Intervene on my behalf and Stride down to my side, oh great and all powerful collaborator!”</a:t>
            </a:r>
          </a:p>
          <a:p>
            <a:r>
              <a:rPr lang="en-US" sz="1200" dirty="0">
                <a:ln w="0"/>
                <a:effectLst>
                  <a:outerShdw blurRad="38100" dist="19050" dir="2700000" algn="tl" rotWithShape="0">
                    <a:schemeClr val="dk1">
                      <a:alpha val="40000"/>
                    </a:schemeClr>
                  </a:outerShdw>
                </a:effectLst>
              </a:rPr>
              <a:t>~~~CLICK~~~</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Suddenly, a light shines down from above. Confluentus feels the healing word of </a:t>
            </a:r>
            <a:r>
              <a:rPr lang="en-US" sz="1200" b="1" dirty="0">
                <a:ln w="0"/>
                <a:effectLst>
                  <a:outerShdw blurRad="38100" dist="19050" dir="2700000" algn="tl" rotWithShape="0">
                    <a:schemeClr val="dk1">
                      <a:alpha val="40000"/>
                    </a:schemeClr>
                  </a:outerShdw>
                </a:effectLst>
              </a:rPr>
              <a:t>Official Fix</a:t>
            </a:r>
            <a:r>
              <a:rPr lang="en-US" sz="1200" dirty="0">
                <a:ln w="0"/>
                <a:effectLst>
                  <a:outerShdw blurRad="38100" dist="19050" dir="2700000" algn="tl" rotWithShape="0">
                    <a:schemeClr val="dk1">
                      <a:alpha val="40000"/>
                    </a:schemeClr>
                  </a:outerShdw>
                </a:effectLst>
              </a:rPr>
              <a:t>, as his creator, </a:t>
            </a:r>
            <a:r>
              <a:rPr lang="en-US" sz="1200" dirty="0" err="1">
                <a:ln w="0"/>
                <a:effectLst>
                  <a:outerShdw blurRad="38100" dist="19050" dir="2700000" algn="tl" rotWithShape="0">
                    <a:schemeClr val="dk1">
                      <a:alpha val="40000"/>
                    </a:schemeClr>
                  </a:outerShdw>
                </a:effectLst>
              </a:rPr>
              <a:t>Atlassia</a:t>
            </a:r>
            <a:r>
              <a:rPr lang="en-US" sz="1200" dirty="0">
                <a:ln w="0"/>
                <a:effectLst>
                  <a:outerShdw blurRad="38100" dist="19050" dir="2700000" algn="tl" rotWithShape="0">
                    <a:schemeClr val="dk1">
                      <a:alpha val="40000"/>
                    </a:schemeClr>
                  </a:outerShdw>
                </a:effectLst>
              </a:rPr>
              <a:t>, blesses him</a:t>
            </a:r>
            <a:r>
              <a:rPr lang="en-US" sz="1200" b="1" dirty="0">
                <a:ln w="0"/>
                <a:effectLst>
                  <a:outerShdw blurRad="38100" dist="19050" dir="2700000" algn="tl" rotWithShape="0">
                    <a:schemeClr val="dk1">
                      <a:alpha val="40000"/>
                    </a:schemeClr>
                  </a:outerShdw>
                </a:effectLst>
              </a:rPr>
              <a:t>. ”It’s coming” </a:t>
            </a:r>
            <a:r>
              <a:rPr lang="en-US" sz="1200" b="0" dirty="0">
                <a:ln w="0"/>
                <a:effectLst>
                  <a:outerShdw blurRad="38100" dist="19050" dir="2700000" algn="tl" rotWithShape="0">
                    <a:schemeClr val="dk1">
                      <a:alpha val="40000"/>
                    </a:schemeClr>
                  </a:outerShdw>
                </a:effectLst>
              </a:rPr>
              <a:t>he hears in a whisper. “Hold strong child, for the patch will be applied after testing"</a:t>
            </a: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16</a:t>
            </a:fld>
            <a:endParaRPr lang="en-US"/>
          </a:p>
        </p:txBody>
      </p:sp>
    </p:spTree>
    <p:extLst>
      <p:ext uri="{BB962C8B-B14F-4D97-AF65-F5344CB8AC3E}">
        <p14:creationId xmlns:p14="http://schemas.microsoft.com/office/powerpoint/2010/main" val="4140271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scores, as the name suggests, are specific factors related to the vulnerability at a point in time.</a:t>
            </a:r>
          </a:p>
          <a:p>
            <a:r>
              <a:rPr lang="en-US" dirty="0"/>
              <a:t>Base scores never change</a:t>
            </a:r>
          </a:p>
          <a:p>
            <a:r>
              <a:rPr lang="en-US" dirty="0"/>
              <a:t>Temporal change based on situations at a given time (now)</a:t>
            </a:r>
          </a:p>
        </p:txBody>
      </p:sp>
      <p:sp>
        <p:nvSpPr>
          <p:cNvPr id="4" name="Slide Number Placeholder 3"/>
          <p:cNvSpPr>
            <a:spLocks noGrp="1"/>
          </p:cNvSpPr>
          <p:nvPr>
            <p:ph type="sldNum" sz="quarter" idx="5"/>
          </p:nvPr>
        </p:nvSpPr>
        <p:spPr/>
        <p:txBody>
          <a:bodyPr/>
          <a:lstStyle/>
          <a:p>
            <a:fld id="{28AC2C8A-4FBE-504B-9909-35A920298F2D}" type="slidenum">
              <a:rPr lang="en-US" smtClean="0"/>
              <a:t>17</a:t>
            </a:fld>
            <a:endParaRPr lang="en-US"/>
          </a:p>
        </p:txBody>
      </p:sp>
    </p:spTree>
    <p:extLst>
      <p:ext uri="{BB962C8B-B14F-4D97-AF65-F5344CB8AC3E}">
        <p14:creationId xmlns:p14="http://schemas.microsoft.com/office/powerpoint/2010/main" val="1212528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19</a:t>
            </a:fld>
            <a:endParaRPr lang="en-US"/>
          </a:p>
        </p:txBody>
      </p:sp>
    </p:spTree>
    <p:extLst>
      <p:ext uri="{BB962C8B-B14F-4D97-AF65-F5344CB8AC3E}">
        <p14:creationId xmlns:p14="http://schemas.microsoft.com/office/powerpoint/2010/main" val="382046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But all is still not well. Confluentus is damaged and broken. Weak and on his knees, barely able to stand. The blessing from his maker helped a bit, but he is still in </a:t>
            </a:r>
            <a:r>
              <a:rPr lang="en-US" sz="1200" b="1" i="1" dirty="0">
                <a:ln w="0"/>
                <a:effectLst>
                  <a:outerShdw blurRad="38100" dist="19050" dir="2700000" algn="tl" rotWithShape="0">
                    <a:schemeClr val="dk1">
                      <a:alpha val="40000"/>
                    </a:schemeClr>
                  </a:outerShdw>
                </a:effectLst>
              </a:rPr>
              <a:t>CRITICAL</a:t>
            </a:r>
            <a:r>
              <a:rPr lang="en-US" sz="1200" dirty="0">
                <a:ln w="0"/>
                <a:effectLst>
                  <a:outerShdw blurRad="38100" dist="19050" dir="2700000" algn="tl" rotWithShape="0">
                    <a:schemeClr val="dk1">
                      <a:alpha val="40000"/>
                    </a:schemeClr>
                  </a:outerShdw>
                </a:effectLst>
              </a:rPr>
              <a:t> condition. He is not long for this world. He feels the immanent shutdown of his functions, and the denial of his service. But then, just as his eyes close, he sees his friends approach in the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”HOLD THE LINE”, Cisco </a:t>
            </a:r>
            <a:r>
              <a:rPr lang="en-US" sz="1200" dirty="0" err="1">
                <a:ln w="0"/>
                <a:effectLst>
                  <a:outerShdw blurRad="38100" dist="19050" dir="2700000" algn="tl" rotWithShape="0">
                    <a:schemeClr val="dk1">
                      <a:alpha val="40000"/>
                    </a:schemeClr>
                  </a:outerShdw>
                </a:effectLst>
              </a:rPr>
              <a:t>Flamehand</a:t>
            </a:r>
            <a:r>
              <a:rPr lang="en-US" sz="1200" dirty="0">
                <a:ln w="0"/>
                <a:effectLst>
                  <a:outerShdw blurRad="38100" dist="19050" dir="2700000" algn="tl" rotWithShape="0">
                    <a:schemeClr val="dk1">
                      <a:alpha val="40000"/>
                    </a:schemeClr>
                  </a:outerShdw>
                </a:effectLst>
              </a:rPr>
              <a:t> screams, as she casts FIREWALL, segregating </a:t>
            </a:r>
            <a:r>
              <a:rPr lang="en-US" sz="1200" dirty="0" err="1">
                <a:ln w="0"/>
                <a:effectLst>
                  <a:outerShdw blurRad="38100" dist="19050" dir="2700000" algn="tl" rotWithShape="0">
                    <a:schemeClr val="dk1">
                      <a:alpha val="40000"/>
                    </a:schemeClr>
                  </a:outerShdw>
                </a:effectLst>
              </a:rPr>
              <a:t>Confluentus</a:t>
            </a:r>
            <a:r>
              <a:rPr lang="en-US" sz="1200" dirty="0">
                <a:ln w="0"/>
                <a:effectLst>
                  <a:outerShdw blurRad="38100" dist="19050" dir="2700000" algn="tl" rotWithShape="0">
                    <a:schemeClr val="dk1">
                      <a:alpha val="40000"/>
                    </a:schemeClr>
                  </a:outerShdw>
                </a:effectLst>
              </a:rPr>
              <a:t> from the internet. “WE JUST NEED TO HOLD OUT UNTIL THE PATCH ARMY ARRIVES!” Docker bellows, enveloping </a:t>
            </a:r>
            <a:r>
              <a:rPr lang="en-US" sz="1200" dirty="0" err="1">
                <a:ln w="0"/>
                <a:effectLst>
                  <a:outerShdw blurRad="38100" dist="19050" dir="2700000" algn="tl" rotWithShape="0">
                    <a:schemeClr val="dk1">
                      <a:alpha val="40000"/>
                    </a:schemeClr>
                  </a:outerShdw>
                </a:effectLst>
              </a:rPr>
              <a:t>Conlfuentus</a:t>
            </a:r>
            <a:r>
              <a:rPr lang="en-US" sz="1200" dirty="0">
                <a:ln w="0"/>
                <a:effectLst>
                  <a:outerShdw blurRad="38100" dist="19050" dir="2700000" algn="tl" rotWithShape="0">
                    <a:schemeClr val="dk1">
                      <a:alpha val="40000"/>
                    </a:schemeClr>
                  </a:outerShdw>
                </a:effectLst>
              </a:rPr>
              <a:t> in a container, making host exploitation more complex. Arachne Bluecoat chitters in </a:t>
            </a:r>
            <a:r>
              <a:rPr lang="en-US" sz="1200" dirty="0" err="1">
                <a:ln w="0"/>
                <a:effectLst>
                  <a:outerShdw blurRad="38100" dist="19050" dir="2700000" algn="tl" rotWithShape="0">
                    <a:schemeClr val="dk1">
                      <a:alpha val="40000"/>
                    </a:schemeClr>
                  </a:outerShdw>
                </a:effectLst>
              </a:rPr>
              <a:t>spiderspeak</a:t>
            </a:r>
            <a:r>
              <a:rPr lang="en-US" sz="1200" dirty="0">
                <a:ln w="0"/>
                <a:effectLst>
                  <a:outerShdw blurRad="38100" dist="19050" dir="2700000" algn="tl" rotWithShape="0">
                    <a:schemeClr val="dk1">
                      <a:alpha val="40000"/>
                    </a:schemeClr>
                  </a:outerShdw>
                </a:effectLst>
              </a:rPr>
              <a:t>, weaving a proxy web between the party and the enemy, protecting them from accidently accessing any malicious locations in the battlefield.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0"/>
              <a:effectLst>
                <a:outerShdw blurRad="38100" dist="19050" dir="2700000" algn="tl" rotWithShape="0">
                  <a:schemeClr val="dk1">
                    <a:alpha val="40000"/>
                  </a:schemeClr>
                </a:outerShdw>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20</a:t>
            </a:fld>
            <a:endParaRPr lang="en-US"/>
          </a:p>
        </p:txBody>
      </p:sp>
    </p:spTree>
    <p:extLst>
      <p:ext uri="{BB962C8B-B14F-4D97-AF65-F5344CB8AC3E}">
        <p14:creationId xmlns:p14="http://schemas.microsoft.com/office/powerpoint/2010/main" val="357403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scores never change</a:t>
            </a:r>
          </a:p>
          <a:p>
            <a:r>
              <a:rPr lang="en-US" dirty="0"/>
              <a:t>Temporal change based on situations at a given time (now)</a:t>
            </a:r>
          </a:p>
          <a:p>
            <a:r>
              <a:rPr lang="en-US" dirty="0"/>
              <a:t>Environmental changes based on the specific use case, environment, and implementations of the product</a:t>
            </a: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21</a:t>
            </a:fld>
            <a:endParaRPr lang="en-US"/>
          </a:p>
        </p:txBody>
      </p:sp>
    </p:spTree>
    <p:extLst>
      <p:ext uri="{BB962C8B-B14F-4D97-AF65-F5344CB8AC3E}">
        <p14:creationId xmlns:p14="http://schemas.microsoft.com/office/powerpoint/2010/main" val="3996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24</a:t>
            </a:fld>
            <a:endParaRPr lang="en-US"/>
          </a:p>
        </p:txBody>
      </p:sp>
    </p:spTree>
    <p:extLst>
      <p:ext uri="{BB962C8B-B14F-4D97-AF65-F5344CB8AC3E}">
        <p14:creationId xmlns:p14="http://schemas.microsoft.com/office/powerpoint/2010/main" val="3703645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The Army has arrived, and they’ve brought with them THE PATCH. This holy object, when applied to Confluentus, protects him from the evil of CVE-2019-3396. They make quick work of </a:t>
            </a:r>
            <a:r>
              <a:rPr lang="en-US" sz="1200" b="1" dirty="0">
                <a:ln w="0"/>
                <a:effectLst>
                  <a:outerShdw blurRad="38100" dist="19050" dir="2700000" algn="tl" rotWithShape="0">
                    <a:schemeClr val="dk1">
                      <a:alpha val="40000"/>
                    </a:schemeClr>
                  </a:outerShdw>
                </a:effectLst>
              </a:rPr>
              <a:t>Crypt0K1d666, </a:t>
            </a:r>
            <a:r>
              <a:rPr lang="en-US" sz="1200" b="0" dirty="0">
                <a:ln w="0"/>
                <a:effectLst>
                  <a:outerShdw blurRad="38100" dist="19050" dir="2700000" algn="tl" rotWithShape="0">
                    <a:schemeClr val="dk1">
                      <a:alpha val="40000"/>
                    </a:schemeClr>
                  </a:outerShdw>
                </a:effectLst>
              </a:rPr>
              <a:t>who falls to the ground, defeated… </a:t>
            </a:r>
            <a:endParaRPr lang="en-US" sz="1200" dirty="0">
              <a:ln w="0"/>
              <a:effectLst>
                <a:outerShdw blurRad="38100" dist="19050" dir="2700000" algn="tl" rotWithShape="0">
                  <a:schemeClr val="dk1">
                    <a:alpha val="40000"/>
                  </a:schemeClr>
                </a:outerShdw>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25</a:t>
            </a:fld>
            <a:endParaRPr lang="en-US"/>
          </a:p>
        </p:txBody>
      </p:sp>
    </p:spTree>
    <p:extLst>
      <p:ext uri="{BB962C8B-B14F-4D97-AF65-F5344CB8AC3E}">
        <p14:creationId xmlns:p14="http://schemas.microsoft.com/office/powerpoint/2010/main" val="2115628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26</a:t>
            </a:fld>
            <a:endParaRPr lang="en-US"/>
          </a:p>
        </p:txBody>
      </p:sp>
    </p:spTree>
    <p:extLst>
      <p:ext uri="{BB962C8B-B14F-4D97-AF65-F5344CB8AC3E}">
        <p14:creationId xmlns:p14="http://schemas.microsoft.com/office/powerpoint/2010/main" val="236071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a:t>
            </a:r>
          </a:p>
          <a:p>
            <a:r>
              <a:rPr lang="en-US" dirty="0" err="1"/>
              <a:t>Pentester</a:t>
            </a:r>
            <a:r>
              <a:rPr lang="en-US" dirty="0"/>
              <a:t> – provide accurate, measurable findings to my customers</a:t>
            </a:r>
          </a:p>
          <a:p>
            <a:r>
              <a:rPr lang="en-US" dirty="0"/>
              <a:t>Defender – Understand risk as it applies to your environment an d triage importance</a:t>
            </a:r>
          </a:p>
          <a:p>
            <a:r>
              <a:rPr lang="en-US" dirty="0"/>
              <a:t>Sys/</a:t>
            </a:r>
            <a:r>
              <a:rPr lang="en-US" dirty="0" err="1"/>
              <a:t>Netadmin</a:t>
            </a:r>
            <a:r>
              <a:rPr lang="en-US" dirty="0"/>
              <a:t> – Prioritize patching and/or understand ways to reduce risk using temporal &amp; environmental scoring</a:t>
            </a:r>
          </a:p>
          <a:p>
            <a:endParaRPr lang="en-US" dirty="0"/>
          </a:p>
          <a:p>
            <a:r>
              <a:rPr lang="en-US" dirty="0"/>
              <a:t>Mention the calculator</a:t>
            </a:r>
          </a:p>
        </p:txBody>
      </p:sp>
      <p:sp>
        <p:nvSpPr>
          <p:cNvPr id="4" name="Slide Number Placeholder 3"/>
          <p:cNvSpPr>
            <a:spLocks noGrp="1"/>
          </p:cNvSpPr>
          <p:nvPr>
            <p:ph type="sldNum" sz="quarter" idx="5"/>
          </p:nvPr>
        </p:nvSpPr>
        <p:spPr/>
        <p:txBody>
          <a:bodyPr/>
          <a:lstStyle/>
          <a:p>
            <a:fld id="{28AC2C8A-4FBE-504B-9909-35A920298F2D}" type="slidenum">
              <a:rPr lang="en-US" smtClean="0"/>
              <a:t>3</a:t>
            </a:fld>
            <a:endParaRPr lang="en-US"/>
          </a:p>
        </p:txBody>
      </p:sp>
    </p:spTree>
    <p:extLst>
      <p:ext uri="{BB962C8B-B14F-4D97-AF65-F5344CB8AC3E}">
        <p14:creationId xmlns:p14="http://schemas.microsoft.com/office/powerpoint/2010/main" val="3910544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(Remember to thank Digital Overdose con)</a:t>
            </a:r>
          </a:p>
        </p:txBody>
      </p:sp>
      <p:sp>
        <p:nvSpPr>
          <p:cNvPr id="4" name="Slide Number Placeholder 3"/>
          <p:cNvSpPr>
            <a:spLocks noGrp="1"/>
          </p:cNvSpPr>
          <p:nvPr>
            <p:ph type="sldNum" sz="quarter" idx="5"/>
          </p:nvPr>
        </p:nvSpPr>
        <p:spPr/>
        <p:txBody>
          <a:bodyPr/>
          <a:lstStyle/>
          <a:p>
            <a:fld id="{28AC2C8A-4FBE-504B-9909-35A920298F2D}" type="slidenum">
              <a:rPr lang="en-US" smtClean="0"/>
              <a:t>27</a:t>
            </a:fld>
            <a:endParaRPr lang="en-US"/>
          </a:p>
        </p:txBody>
      </p:sp>
    </p:spTree>
    <p:extLst>
      <p:ext uri="{BB962C8B-B14F-4D97-AF65-F5344CB8AC3E}">
        <p14:creationId xmlns:p14="http://schemas.microsoft.com/office/powerpoint/2010/main" val="259756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5</a:t>
            </a:fld>
            <a:endParaRPr lang="en-US"/>
          </a:p>
        </p:txBody>
      </p:sp>
    </p:spTree>
    <p:extLst>
      <p:ext uri="{BB962C8B-B14F-4D97-AF65-F5344CB8AC3E}">
        <p14:creationId xmlns:p14="http://schemas.microsoft.com/office/powerpoint/2010/main" val="42793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hero Confluentus has wandered the land of </a:t>
            </a:r>
            <a:r>
              <a:rPr lang="en-US" sz="1200" dirty="0" err="1"/>
              <a:t>Internetia</a:t>
            </a:r>
            <a:r>
              <a:rPr lang="en-US" sz="1200" dirty="0"/>
              <a:t> for 15 years. He has traversed the sub-oceanic </a:t>
            </a:r>
            <a:r>
              <a:rPr lang="en-US" sz="1200" dirty="0" err="1"/>
              <a:t>lightways</a:t>
            </a:r>
            <a:r>
              <a:rPr lang="en-US" sz="1200" dirty="0"/>
              <a:t>, the series of elven tubes, and adventured beyond the stars and back. He has collected vast libraries of knowledge, and the monks of the </a:t>
            </a:r>
            <a:r>
              <a:rPr lang="en-US" sz="1200" dirty="0" err="1"/>
              <a:t>DeVops</a:t>
            </a:r>
            <a:r>
              <a:rPr lang="en-US" sz="1200" dirty="0"/>
              <a:t> Monastery in the land of Jira have taken him in as their foretold champion. But today, he faces his greatest threat yet. He has ventured far from home to a place feared by professionals. Today, he encounters...</a:t>
            </a:r>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7</a:t>
            </a:fld>
            <a:endParaRPr lang="en-US"/>
          </a:p>
        </p:txBody>
      </p:sp>
    </p:spTree>
    <p:extLst>
      <p:ext uri="{BB962C8B-B14F-4D97-AF65-F5344CB8AC3E}">
        <p14:creationId xmlns:p14="http://schemas.microsoft.com/office/powerpoint/2010/main" val="396130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Confluentus triumphantly storms from room to room, destroying all that stand in his way. He stands tall, uninjured and undamaged. He feels it, he knows he must be close. The prize will be his – </a:t>
            </a:r>
            <a:r>
              <a:rPr lang="en-US" sz="1200" b="1" dirty="0"/>
              <a:t>THE CLOAK OF INVULNERABILITY</a:t>
            </a:r>
            <a:r>
              <a:rPr lang="en-US" sz="1200" b="1" i="1" dirty="0"/>
              <a:t> </a:t>
            </a:r>
            <a:r>
              <a:rPr lang="en-US" sz="1200" i="1" dirty="0"/>
              <a:t>must</a:t>
            </a:r>
            <a:r>
              <a:rPr lang="en-US" sz="1200" b="1" i="1" dirty="0"/>
              <a:t> </a:t>
            </a:r>
            <a:r>
              <a:rPr lang="en-US" sz="1200" dirty="0"/>
              <a:t>be through this last door. He bursts in and find himself face to face with our villain...</a:t>
            </a:r>
          </a:p>
        </p:txBody>
      </p:sp>
      <p:sp>
        <p:nvSpPr>
          <p:cNvPr id="4" name="Slide Number Placeholder 3"/>
          <p:cNvSpPr>
            <a:spLocks noGrp="1"/>
          </p:cNvSpPr>
          <p:nvPr>
            <p:ph type="sldNum" sz="quarter" idx="5"/>
          </p:nvPr>
        </p:nvSpPr>
        <p:spPr/>
        <p:txBody>
          <a:bodyPr/>
          <a:lstStyle/>
          <a:p>
            <a:fld id="{28AC2C8A-4FBE-504B-9909-35A920298F2D}" type="slidenum">
              <a:rPr lang="en-US" smtClean="0"/>
              <a:t>8</a:t>
            </a:fld>
            <a:endParaRPr lang="en-US"/>
          </a:p>
        </p:txBody>
      </p:sp>
    </p:spTree>
    <p:extLst>
      <p:ext uri="{BB962C8B-B14F-4D97-AF65-F5344CB8AC3E}">
        <p14:creationId xmlns:p14="http://schemas.microsoft.com/office/powerpoint/2010/main" val="336173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n w="0"/>
                <a:effectLst>
                  <a:outerShdw blurRad="38100" dist="19050" dir="2700000" algn="tl" rotWithShape="0">
                    <a:schemeClr val="dk1">
                      <a:alpha val="40000"/>
                    </a:schemeClr>
                  </a:outerShdw>
                </a:effectLst>
              </a:rPr>
              <a:t>Could be a chaotic neutral kid just trying to see what he can see. Could be lawful evil state actor or corporate entity with nefarious intentions trying to bring glory to her homeland or raise stock prices. Who knows?</a:t>
            </a:r>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9</a:t>
            </a:fld>
            <a:endParaRPr lang="en-US"/>
          </a:p>
        </p:txBody>
      </p:sp>
    </p:spTree>
    <p:extLst>
      <p:ext uri="{BB962C8B-B14F-4D97-AF65-F5344CB8AC3E}">
        <p14:creationId xmlns:p14="http://schemas.microsoft.com/office/powerpoint/2010/main" val="313992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n w="0"/>
                <a:effectLst>
                  <a:outerShdw blurRad="38100" dist="19050" dir="2700000" algn="tl" rotWithShape="0">
                    <a:schemeClr val="dk1">
                      <a:alpha val="40000"/>
                    </a:schemeClr>
                  </a:outerShdw>
                </a:effectLst>
              </a:rPr>
              <a:t>Crypt0K1d666 </a:t>
            </a:r>
            <a:r>
              <a:rPr lang="en-US" sz="1200" dirty="0">
                <a:ln w="0"/>
                <a:effectLst>
                  <a:outerShdw blurRad="38100" dist="19050" dir="2700000" algn="tl" rotWithShape="0">
                    <a:schemeClr val="dk1">
                      <a:alpha val="40000"/>
                    </a:schemeClr>
                  </a:outerShdw>
                </a:effectLst>
              </a:rPr>
              <a:t>quickly thumbs through the spell book, a wry smile creeping across thin lips. In a long-dead language the words flow, casting the ancient spell of CVE-2019-3396:</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“Confluence Server before 6.6.12, I achieve path traversal via a server-side template injection weakness in your WIDGET CONNECTOR component!”</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Confluentus feels week and falls to his knees. </a:t>
            </a:r>
          </a:p>
          <a:p>
            <a:r>
              <a:rPr lang="en-US" sz="1200" b="1" dirty="0">
                <a:ln w="0"/>
                <a:effectLst>
                  <a:outerShdw blurRad="38100" dist="19050" dir="2700000" algn="tl" rotWithShape="0">
                    <a:schemeClr val="dk1">
                      <a:alpha val="40000"/>
                    </a:schemeClr>
                  </a:outerShdw>
                </a:effectLst>
              </a:rPr>
              <a:t>Crypt0K1d666 rolls for damage…</a:t>
            </a: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10</a:t>
            </a:fld>
            <a:endParaRPr lang="en-US"/>
          </a:p>
        </p:txBody>
      </p:sp>
    </p:spTree>
    <p:extLst>
      <p:ext uri="{BB962C8B-B14F-4D97-AF65-F5344CB8AC3E}">
        <p14:creationId xmlns:p14="http://schemas.microsoft.com/office/powerpoint/2010/main" val="264447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AC2C8A-4FBE-504B-9909-35A920298F2D}" type="slidenum">
              <a:rPr lang="en-US" smtClean="0"/>
              <a:t>11</a:t>
            </a:fld>
            <a:endParaRPr lang="en-US"/>
          </a:p>
        </p:txBody>
      </p:sp>
    </p:spTree>
    <p:extLst>
      <p:ext uri="{BB962C8B-B14F-4D97-AF65-F5344CB8AC3E}">
        <p14:creationId xmlns:p14="http://schemas.microsoft.com/office/powerpoint/2010/main" val="512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 MITM is considered complex (so, high). Another example is in case where a specific component must be enabled or configured a certain way to make the attack possible. Since enabling that component is beyond the attackers control, it’s a high AC.</a:t>
            </a:r>
          </a:p>
        </p:txBody>
      </p:sp>
      <p:sp>
        <p:nvSpPr>
          <p:cNvPr id="4" name="Slide Number Placeholder 3"/>
          <p:cNvSpPr>
            <a:spLocks noGrp="1"/>
          </p:cNvSpPr>
          <p:nvPr>
            <p:ph type="sldNum" sz="quarter" idx="5"/>
          </p:nvPr>
        </p:nvSpPr>
        <p:spPr/>
        <p:txBody>
          <a:bodyPr/>
          <a:lstStyle/>
          <a:p>
            <a:fld id="{28AC2C8A-4FBE-504B-9909-35A920298F2D}" type="slidenum">
              <a:rPr lang="en-US" smtClean="0"/>
              <a:t>12</a:t>
            </a:fld>
            <a:endParaRPr lang="en-US"/>
          </a:p>
        </p:txBody>
      </p:sp>
    </p:spTree>
    <p:extLst>
      <p:ext uri="{BB962C8B-B14F-4D97-AF65-F5344CB8AC3E}">
        <p14:creationId xmlns:p14="http://schemas.microsoft.com/office/powerpoint/2010/main" val="70882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47D3-DF1A-494C-AF8C-3405BB982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B004CE-23C5-B649-A077-B95A9667CC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FDB457-8A4D-154D-AF15-87D093A359B1}"/>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5" name="Footer Placeholder 4">
            <a:extLst>
              <a:ext uri="{FF2B5EF4-FFF2-40B4-BE49-F238E27FC236}">
                <a16:creationId xmlns:a16="http://schemas.microsoft.com/office/drawing/2014/main" id="{D00E62D6-DFC9-4943-A14C-A74E6F4CB7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3968B-4523-9C41-83D6-7C833A78BDA6}"/>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2328586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056C-CA67-8D4F-8848-3F55DABC53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BC6B7D-D47E-714A-913B-BF1FC97D32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D6463-9640-E549-B31F-BCF5E1FFA89A}"/>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5" name="Footer Placeholder 4">
            <a:extLst>
              <a:ext uri="{FF2B5EF4-FFF2-40B4-BE49-F238E27FC236}">
                <a16:creationId xmlns:a16="http://schemas.microsoft.com/office/drawing/2014/main" id="{6781725E-72FD-7848-AF22-084D0F620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0E3E3-1215-884B-AE7B-9094466E761E}"/>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4080824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1D2321-87F2-B14A-B98F-6A472BA3A1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7CFFA-9251-684D-B4ED-C478DDA85C0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0C628-39B4-6649-9BD2-D70935A33F92}"/>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5" name="Footer Placeholder 4">
            <a:extLst>
              <a:ext uri="{FF2B5EF4-FFF2-40B4-BE49-F238E27FC236}">
                <a16:creationId xmlns:a16="http://schemas.microsoft.com/office/drawing/2014/main" id="{CF896238-01FE-CA40-948E-E5EED8AE3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4FA29-4554-E44F-BD45-A61322D32288}"/>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624464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ent with Preferred Motif ">
    <p:bg>
      <p:bgPr>
        <a:solidFill>
          <a:schemeClr val="bg1"/>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DE401882-3D13-45CA-9A58-E44E1252BCFC}"/>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TextBox 9">
            <a:extLst>
              <a:ext uri="{FF2B5EF4-FFF2-40B4-BE49-F238E27FC236}">
                <a16:creationId xmlns:a16="http://schemas.microsoft.com/office/drawing/2014/main" id="{94D7C45C-6A95-4084-8691-72220CEDEFAC}"/>
              </a:ext>
            </a:extLst>
          </p:cNvPr>
          <p:cNvSpPr txBox="1"/>
          <p:nvPr userDrawn="1"/>
        </p:nvSpPr>
        <p:spPr>
          <a:xfrm>
            <a:off x="11401760" y="6485397"/>
            <a:ext cx="136984" cy="201168"/>
          </a:xfrm>
          <a:prstGeom prst="rect">
            <a:avLst/>
          </a:prstGeom>
          <a:noFill/>
        </p:spPr>
        <p:txBody>
          <a:bodyPr wrap="square" lIns="0" tIns="0" rIns="0" bIns="0" rtlCol="0" anchor="ctr">
            <a:noAutofit/>
          </a:bodyPr>
          <a:lstStyle/>
          <a:p>
            <a:pPr algn="r"/>
            <a:fld id="{996B5273-46EB-4870-A6B0-6E7F43CBD6D0}" type="slidenum">
              <a:rPr lang="en-US" sz="700" smtClean="0">
                <a:solidFill>
                  <a:schemeClr val="tx1">
                    <a:lumMod val="50000"/>
                    <a:lumOff val="50000"/>
                  </a:schemeClr>
                </a:solidFill>
              </a:rPr>
              <a:pPr algn="r"/>
              <a:t>‹#›</a:t>
            </a:fld>
            <a:endParaRPr lang="en-US" sz="1100" dirty="0">
              <a:solidFill>
                <a:schemeClr val="tx1">
                  <a:lumMod val="50000"/>
                  <a:lumOff val="50000"/>
                </a:schemeClr>
              </a:solidFill>
            </a:endParaRPr>
          </a:p>
        </p:txBody>
      </p:sp>
      <p:sp>
        <p:nvSpPr>
          <p:cNvPr id="11" name="TextBox 10">
            <a:extLst>
              <a:ext uri="{FF2B5EF4-FFF2-40B4-BE49-F238E27FC236}">
                <a16:creationId xmlns:a16="http://schemas.microsoft.com/office/drawing/2014/main" id="{1DD10FAE-9FF3-4266-A7B5-DF406A2F7249}"/>
              </a:ext>
            </a:extLst>
          </p:cNvPr>
          <p:cNvSpPr txBox="1"/>
          <p:nvPr userDrawn="1"/>
        </p:nvSpPr>
        <p:spPr>
          <a:xfrm>
            <a:off x="10360991" y="6485397"/>
            <a:ext cx="1040769" cy="201168"/>
          </a:xfrm>
          <a:prstGeom prst="rect">
            <a:avLst/>
          </a:prstGeom>
          <a:noFill/>
        </p:spPr>
        <p:txBody>
          <a:bodyPr wrap="square" lIns="0" tIns="0" rIns="0" bIns="0" rtlCol="0" anchor="ctr">
            <a:noAutofit/>
          </a:bodyPr>
          <a:lstStyle/>
          <a:p>
            <a:pPr algn="l"/>
            <a:r>
              <a:rPr lang="en-US" sz="800" dirty="0">
                <a:solidFill>
                  <a:schemeClr val="tx1">
                    <a:lumMod val="50000"/>
                    <a:lumOff val="50000"/>
                  </a:schemeClr>
                </a:solidFill>
              </a:rPr>
              <a:t>Viasat Proprietary</a:t>
            </a:r>
            <a:endParaRPr lang="en-US" sz="1200" dirty="0">
              <a:solidFill>
                <a:schemeClr val="tx1">
                  <a:lumMod val="50000"/>
                  <a:lumOff val="50000"/>
                </a:schemeClr>
              </a:solidFill>
            </a:endParaRPr>
          </a:p>
        </p:txBody>
      </p:sp>
      <p:pic>
        <p:nvPicPr>
          <p:cNvPr id="7" name="Picture 6">
            <a:extLst>
              <a:ext uri="{FF2B5EF4-FFF2-40B4-BE49-F238E27FC236}">
                <a16:creationId xmlns:a16="http://schemas.microsoft.com/office/drawing/2014/main" id="{B07C93A9-17E3-4098-A5D5-CA562EBC14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8352"/>
          <a:stretch/>
        </p:blipFill>
        <p:spPr>
          <a:xfrm>
            <a:off x="3048" y="0"/>
            <a:ext cx="12188952" cy="800101"/>
          </a:xfrm>
          <a:prstGeom prst="rect">
            <a:avLst/>
          </a:prstGeom>
        </p:spPr>
      </p:pic>
      <p:sp>
        <p:nvSpPr>
          <p:cNvPr id="16" name="Content Placeholder 2">
            <a:extLst>
              <a:ext uri="{FF2B5EF4-FFF2-40B4-BE49-F238E27FC236}">
                <a16:creationId xmlns:a16="http://schemas.microsoft.com/office/drawing/2014/main" id="{19926484-A2E5-4D4A-97FA-F5A03DA5296D}"/>
              </a:ext>
            </a:extLst>
          </p:cNvPr>
          <p:cNvSpPr>
            <a:spLocks noGrp="1"/>
          </p:cNvSpPr>
          <p:nvPr>
            <p:ph sz="quarter" idx="12" hasCustomPrompt="1"/>
          </p:nvPr>
        </p:nvSpPr>
        <p:spPr>
          <a:xfrm>
            <a:off x="660400" y="1542608"/>
            <a:ext cx="10871200" cy="4629592"/>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dirty="0"/>
              <a:t>Click icon to add image, chart, object or SmartArt</a:t>
            </a:r>
          </a:p>
        </p:txBody>
      </p:sp>
      <p:sp>
        <p:nvSpPr>
          <p:cNvPr id="18" name="Title 1">
            <a:extLst>
              <a:ext uri="{FF2B5EF4-FFF2-40B4-BE49-F238E27FC236}">
                <a16:creationId xmlns:a16="http://schemas.microsoft.com/office/drawing/2014/main" id="{D4265BDA-D56C-47DA-9C88-FB3228CFAD4A}"/>
              </a:ext>
            </a:extLst>
          </p:cNvPr>
          <p:cNvSpPr>
            <a:spLocks noGrp="1"/>
          </p:cNvSpPr>
          <p:nvPr>
            <p:ph type="title"/>
          </p:nvPr>
        </p:nvSpPr>
        <p:spPr>
          <a:xfrm>
            <a:off x="660400" y="628208"/>
            <a:ext cx="10871200" cy="800100"/>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33294892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D3B7-2EFB-4942-B21E-387E372212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45392E-CE66-7645-91C6-5B8AD8182E22}"/>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4" name="Footer Placeholder 3">
            <a:extLst>
              <a:ext uri="{FF2B5EF4-FFF2-40B4-BE49-F238E27FC236}">
                <a16:creationId xmlns:a16="http://schemas.microsoft.com/office/drawing/2014/main" id="{3AC7393C-DABE-5C4A-91E7-BD7C336160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46C5FA-0CFB-DA45-9871-E95386FF3664}"/>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203436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779A-AA5A-0240-8060-F0160757C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A23AF-578F-C941-9F85-CF7A55498F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85E23-A313-2F4F-8972-1E8BC467F0A1}"/>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5" name="Footer Placeholder 4">
            <a:extLst>
              <a:ext uri="{FF2B5EF4-FFF2-40B4-BE49-F238E27FC236}">
                <a16:creationId xmlns:a16="http://schemas.microsoft.com/office/drawing/2014/main" id="{4CFE2BB9-52BE-F241-B117-9ADD9B6AB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02536-3C65-DE4C-94BC-2EFACF851DF7}"/>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1942091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4B58-58F3-624A-845C-3064D8F7E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06651B-CD70-6E4E-907B-512AE62C23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829675-A9BB-1541-99C2-0232BD995100}"/>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5" name="Footer Placeholder 4">
            <a:extLst>
              <a:ext uri="{FF2B5EF4-FFF2-40B4-BE49-F238E27FC236}">
                <a16:creationId xmlns:a16="http://schemas.microsoft.com/office/drawing/2014/main" id="{C54551CB-7960-FD47-AC4C-A93443C3D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2D00C-824A-DD4C-BA65-CD2B7BCE9016}"/>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1189345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DB7B-D36D-6545-862F-EA22DC54E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045E5-D7BC-4042-B637-C304BB435D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800A72-A357-5F49-845E-00D020F5C8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C19058-8B4E-4540-8733-EC89C8345698}"/>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6" name="Footer Placeholder 5">
            <a:extLst>
              <a:ext uri="{FF2B5EF4-FFF2-40B4-BE49-F238E27FC236}">
                <a16:creationId xmlns:a16="http://schemas.microsoft.com/office/drawing/2014/main" id="{85E0D3B7-21FA-C242-8A61-3FD46980F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A9ECB-FF8D-F54F-BBAA-51E06C16AA7B}"/>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1992913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55C3-917F-3945-A623-DB980123B8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C0606F-8C03-774E-9B0D-570BF37ABB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FB0982-1858-734D-917A-A6484AAA2B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02CCE-35A2-EA4C-B4C3-579C45F17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EF815D-2441-194B-9741-19A856CB35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18D5EC-AA3C-0840-9651-06A7ECABAAC4}"/>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8" name="Footer Placeholder 7">
            <a:extLst>
              <a:ext uri="{FF2B5EF4-FFF2-40B4-BE49-F238E27FC236}">
                <a16:creationId xmlns:a16="http://schemas.microsoft.com/office/drawing/2014/main" id="{C0224FB7-FA5F-E246-9A75-E7969B1837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1D7A03-8370-6A4B-BFD9-626D2E139B3F}"/>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3936846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138CE-6DCD-534F-8459-B7C4B21812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8358D5-9003-FA44-B98A-B43C72999BE7}"/>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4" name="Footer Placeholder 3">
            <a:extLst>
              <a:ext uri="{FF2B5EF4-FFF2-40B4-BE49-F238E27FC236}">
                <a16:creationId xmlns:a16="http://schemas.microsoft.com/office/drawing/2014/main" id="{2DABB8CE-A3B7-0549-8647-C10CE9A6E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0E333-9C0F-824F-9F32-FD38C6838CF9}"/>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272175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669C76-C354-8E44-B79C-CA5D45F627D3}"/>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3" name="Footer Placeholder 2">
            <a:extLst>
              <a:ext uri="{FF2B5EF4-FFF2-40B4-BE49-F238E27FC236}">
                <a16:creationId xmlns:a16="http://schemas.microsoft.com/office/drawing/2014/main" id="{3EB0E0EF-161A-1247-80B0-7196194F9B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D1B34-415D-A64E-B6BA-284D382B058C}"/>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364938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0A86-2DF2-5448-8BAF-3C412BB46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13F221-D2FB-1E4D-BD08-602CE0F741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19177B-5CBA-5044-B4A9-7CC614F3D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A02430-F014-F244-9156-DA2EE6696F6A}"/>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6" name="Footer Placeholder 5">
            <a:extLst>
              <a:ext uri="{FF2B5EF4-FFF2-40B4-BE49-F238E27FC236}">
                <a16:creationId xmlns:a16="http://schemas.microsoft.com/office/drawing/2014/main" id="{E2632604-0C3B-0D44-AAC6-2A96D050E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63FCC-439C-404D-A633-1FB304630AD4}"/>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2169704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E024-8A03-DD40-AE88-2F1DADF7D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C0488D-5598-724F-99AB-2788AF6CA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3247BD-990D-E94F-B4D0-1F0744E54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18607B-53D8-7D42-BF36-BDA932868C0B}"/>
              </a:ext>
            </a:extLst>
          </p:cNvPr>
          <p:cNvSpPr>
            <a:spLocks noGrp="1"/>
          </p:cNvSpPr>
          <p:nvPr>
            <p:ph type="dt" sz="half" idx="10"/>
          </p:nvPr>
        </p:nvSpPr>
        <p:spPr/>
        <p:txBody>
          <a:bodyPr/>
          <a:lstStyle/>
          <a:p>
            <a:fld id="{65EAEE17-5B69-EB47-A727-4ED523FB36C6}" type="datetimeFigureOut">
              <a:rPr lang="en-US" smtClean="0"/>
              <a:t>4/18/21</a:t>
            </a:fld>
            <a:endParaRPr lang="en-US"/>
          </a:p>
        </p:txBody>
      </p:sp>
      <p:sp>
        <p:nvSpPr>
          <p:cNvPr id="6" name="Footer Placeholder 5">
            <a:extLst>
              <a:ext uri="{FF2B5EF4-FFF2-40B4-BE49-F238E27FC236}">
                <a16:creationId xmlns:a16="http://schemas.microsoft.com/office/drawing/2014/main" id="{2CD62602-D925-3649-AAF6-4299528AB9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0ED1D-E06E-C94D-B90A-FD39ABF41613}"/>
              </a:ext>
            </a:extLst>
          </p:cNvPr>
          <p:cNvSpPr>
            <a:spLocks noGrp="1"/>
          </p:cNvSpPr>
          <p:nvPr>
            <p:ph type="sldNum" sz="quarter" idx="12"/>
          </p:nvPr>
        </p:nvSpPr>
        <p:spPr/>
        <p:txBody>
          <a:bodyPr/>
          <a:lstStyle/>
          <a:p>
            <a:fld id="{3D953948-3D21-4F4B-B50A-AC994AB715AF}" type="slidenum">
              <a:rPr lang="en-US" smtClean="0"/>
              <a:t>‹#›</a:t>
            </a:fld>
            <a:endParaRPr lang="en-US"/>
          </a:p>
        </p:txBody>
      </p:sp>
    </p:spTree>
    <p:extLst>
      <p:ext uri="{BB962C8B-B14F-4D97-AF65-F5344CB8AC3E}">
        <p14:creationId xmlns:p14="http://schemas.microsoft.com/office/powerpoint/2010/main" val="101977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EDE33E-477D-A748-B666-30FFB35AA5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5376C9-F613-CE46-B69D-E31A0409B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364FF-35E5-4443-A507-6317BA200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AEE17-5B69-EB47-A727-4ED523FB36C6}" type="datetimeFigureOut">
              <a:rPr lang="en-US" smtClean="0"/>
              <a:t>4/18/21</a:t>
            </a:fld>
            <a:endParaRPr lang="en-US"/>
          </a:p>
        </p:txBody>
      </p:sp>
      <p:sp>
        <p:nvSpPr>
          <p:cNvPr id="5" name="Footer Placeholder 4">
            <a:extLst>
              <a:ext uri="{FF2B5EF4-FFF2-40B4-BE49-F238E27FC236}">
                <a16:creationId xmlns:a16="http://schemas.microsoft.com/office/drawing/2014/main" id="{78276F71-DCAA-8F44-9EBD-84F608B1B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9496A9-B544-C94E-9782-5D40D1C943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53948-3D21-4F4B-B50A-AC994AB715AF}" type="slidenum">
              <a:rPr lang="en-US" smtClean="0"/>
              <a:t>‹#›</a:t>
            </a:fld>
            <a:endParaRPr lang="en-US"/>
          </a:p>
        </p:txBody>
      </p:sp>
    </p:spTree>
    <p:extLst>
      <p:ext uri="{BB962C8B-B14F-4D97-AF65-F5344CB8AC3E}">
        <p14:creationId xmlns:p14="http://schemas.microsoft.com/office/powerpoint/2010/main" val="1025138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66B156-8379-714F-B004-6B34C1C296DC}"/>
              </a:ext>
            </a:extLst>
          </p:cNvPr>
          <p:cNvPicPr>
            <a:picLocks noChangeAspect="1"/>
          </p:cNvPicPr>
          <p:nvPr/>
        </p:nvPicPr>
        <p:blipFill>
          <a:blip r:embed="rId3"/>
          <a:stretch>
            <a:fillRect/>
          </a:stretch>
        </p:blipFill>
        <p:spPr>
          <a:xfrm flipH="1">
            <a:off x="-39410" y="0"/>
            <a:ext cx="12291359" cy="6888460"/>
          </a:xfrm>
          <a:prstGeom prst="rect">
            <a:avLst/>
          </a:prstGeom>
        </p:spPr>
      </p:pic>
      <p:sp>
        <p:nvSpPr>
          <p:cNvPr id="3" name="Rectangle 2">
            <a:extLst>
              <a:ext uri="{FF2B5EF4-FFF2-40B4-BE49-F238E27FC236}">
                <a16:creationId xmlns:a16="http://schemas.microsoft.com/office/drawing/2014/main" id="{838D1627-35DB-47C5-8E41-A1723FC97D7A}"/>
              </a:ext>
            </a:extLst>
          </p:cNvPr>
          <p:cNvSpPr/>
          <p:nvPr/>
        </p:nvSpPr>
        <p:spPr>
          <a:xfrm>
            <a:off x="1233377" y="5013396"/>
            <a:ext cx="9696893" cy="1493728"/>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49062BE-5785-384F-8C2B-12445EDF733F}"/>
              </a:ext>
            </a:extLst>
          </p:cNvPr>
          <p:cNvSpPr/>
          <p:nvPr/>
        </p:nvSpPr>
        <p:spPr>
          <a:xfrm>
            <a:off x="20541" y="96146"/>
            <a:ext cx="12171459" cy="3490186"/>
          </a:xfrm>
          <a:prstGeom prst="rect">
            <a:avLst/>
          </a:prstGeom>
          <a:noFill/>
        </p:spPr>
        <p:txBody>
          <a:bodyPr wrap="square" lIns="91440" tIns="45720" rIns="91440" bIns="45720">
            <a:spAutoFit/>
          </a:bodyPr>
          <a:lstStyle/>
          <a:p>
            <a:pPr>
              <a:lnSpc>
                <a:spcPct val="80000"/>
              </a:lnSpc>
            </a:pPr>
            <a:r>
              <a:rPr lang="en-US" sz="13800" b="1" dirty="0">
                <a:ln w="10160">
                  <a:solidFill>
                    <a:srgbClr val="FFC000"/>
                  </a:solidFill>
                  <a:prstDash val="solid"/>
                </a:ln>
                <a:solidFill>
                  <a:srgbClr val="FFFFFF"/>
                </a:solidFill>
                <a:effectLst>
                  <a:outerShdw blurRad="38100" dist="22860" dir="5400000" algn="tl" rotWithShape="0">
                    <a:srgbClr val="000000">
                      <a:alpha val="30000"/>
                    </a:srgbClr>
                  </a:outerShdw>
                </a:effectLst>
                <a:latin typeface="Pointedly Mad" pitchFamily="2" charset="0"/>
              </a:rPr>
              <a:t>0-Days &amp; </a:t>
            </a:r>
          </a:p>
          <a:p>
            <a:pPr>
              <a:lnSpc>
                <a:spcPct val="80000"/>
              </a:lnSpc>
            </a:pPr>
            <a:r>
              <a:rPr lang="en-US" sz="13800" b="1" dirty="0">
                <a:ln w="10160">
                  <a:solidFill>
                    <a:srgbClr val="FFC000"/>
                  </a:solidFill>
                  <a:prstDash val="solid"/>
                </a:ln>
                <a:solidFill>
                  <a:srgbClr val="FFFFFF"/>
                </a:solidFill>
                <a:effectLst>
                  <a:outerShdw blurRad="38100" dist="22860" dir="5400000" algn="tl" rotWithShape="0">
                    <a:srgbClr val="000000">
                      <a:alpha val="30000"/>
                    </a:srgbClr>
                  </a:outerShdw>
                </a:effectLst>
                <a:latin typeface="Pointedly Mad" pitchFamily="2" charset="0"/>
              </a:rPr>
              <a:t>Nat 20s</a:t>
            </a:r>
          </a:p>
        </p:txBody>
      </p:sp>
      <p:sp>
        <p:nvSpPr>
          <p:cNvPr id="5" name="Rectangle 4">
            <a:extLst>
              <a:ext uri="{FF2B5EF4-FFF2-40B4-BE49-F238E27FC236}">
                <a16:creationId xmlns:a16="http://schemas.microsoft.com/office/drawing/2014/main" id="{1345605F-805A-1847-8412-C3D3CCD73AEC}"/>
              </a:ext>
            </a:extLst>
          </p:cNvPr>
          <p:cNvSpPr/>
          <p:nvPr/>
        </p:nvSpPr>
        <p:spPr>
          <a:xfrm>
            <a:off x="4479211" y="5045295"/>
            <a:ext cx="3233578" cy="955646"/>
          </a:xfrm>
          <a:prstGeom prst="rect">
            <a:avLst/>
          </a:prstGeom>
          <a:noFill/>
          <a:ln>
            <a:noFill/>
          </a:ln>
        </p:spPr>
        <p:txBody>
          <a:bodyPr wrap="none" lIns="91440" tIns="45720" rIns="91440" bIns="45720">
            <a:spAutoFit/>
          </a:bodyPr>
          <a:lstStyle/>
          <a:p>
            <a:pPr>
              <a:lnSpc>
                <a:spcPct val="80000"/>
              </a:lnSpc>
            </a:pPr>
            <a:r>
              <a:rPr lang="en-US" sz="6600" b="1" cap="none" spc="0" dirty="0">
                <a:ln w="10160">
                  <a:solidFill>
                    <a:sysClr val="windowText" lastClr="000000"/>
                  </a:solidFill>
                  <a:prstDash val="solid"/>
                </a:ln>
                <a:solidFill>
                  <a:schemeClr val="accent2"/>
                </a:solidFill>
                <a:effectLst>
                  <a:outerShdw blurRad="38100" dist="22860" dir="5400000" algn="tl" rotWithShape="0">
                    <a:srgbClr val="000000">
                      <a:alpha val="30000"/>
                    </a:srgbClr>
                  </a:outerShdw>
                </a:effectLst>
                <a:latin typeface="American Typewriter" panose="02090604020004020304" pitchFamily="18" charset="77"/>
                <a:cs typeface="Angsana New" panose="02020603050405020304" pitchFamily="18" charset="-34"/>
              </a:rPr>
              <a:t>CVSSv3</a:t>
            </a:r>
          </a:p>
        </p:txBody>
      </p:sp>
      <p:sp>
        <p:nvSpPr>
          <p:cNvPr id="6" name="Rectangle 5">
            <a:extLst>
              <a:ext uri="{FF2B5EF4-FFF2-40B4-BE49-F238E27FC236}">
                <a16:creationId xmlns:a16="http://schemas.microsoft.com/office/drawing/2014/main" id="{46336C22-B611-8646-9C65-AC7ED71D81A0}"/>
              </a:ext>
            </a:extLst>
          </p:cNvPr>
          <p:cNvSpPr/>
          <p:nvPr/>
        </p:nvSpPr>
        <p:spPr>
          <a:xfrm>
            <a:off x="956930" y="5918455"/>
            <a:ext cx="10278140" cy="510909"/>
          </a:xfrm>
          <a:prstGeom prst="rect">
            <a:avLst/>
          </a:prstGeom>
          <a:noFill/>
          <a:ln>
            <a:noFill/>
          </a:ln>
        </p:spPr>
        <p:txBody>
          <a:bodyPr wrap="square" lIns="91440" tIns="45720" rIns="91440" bIns="45720">
            <a:spAutoFit/>
          </a:bodyPr>
          <a:lstStyle/>
          <a:p>
            <a:pPr algn="ctr">
              <a:lnSpc>
                <a:spcPct val="80000"/>
              </a:lnSpc>
            </a:pPr>
            <a:r>
              <a:rPr lang="en-US" sz="3200" b="1" cap="none" spc="0" dirty="0">
                <a:ln w="10160">
                  <a:solidFill>
                    <a:sysClr val="windowText" lastClr="000000"/>
                  </a:solidFill>
                  <a:prstDash val="solid"/>
                </a:ln>
                <a:solidFill>
                  <a:schemeClr val="accent2"/>
                </a:solidFill>
                <a:effectLst>
                  <a:outerShdw blurRad="38100" dist="22860" dir="5400000" algn="tl" rotWithShape="0">
                    <a:srgbClr val="000000">
                      <a:alpha val="30000"/>
                    </a:srgbClr>
                  </a:outerShdw>
                </a:effectLst>
                <a:latin typeface="American Typewriter" panose="02090604020004020304" pitchFamily="18" charset="77"/>
                <a:cs typeface="Angsana New" panose="02020603050405020304" pitchFamily="18" charset="-34"/>
              </a:rPr>
              <a:t>Through the lens of Dungeons &amp; Dragons</a:t>
            </a:r>
          </a:p>
        </p:txBody>
      </p:sp>
    </p:spTree>
    <p:extLst>
      <p:ext uri="{BB962C8B-B14F-4D97-AF65-F5344CB8AC3E}">
        <p14:creationId xmlns:p14="http://schemas.microsoft.com/office/powerpoint/2010/main" val="1196353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8" y="0"/>
            <a:ext cx="7366578"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Battle</a:t>
            </a:r>
          </a:p>
        </p:txBody>
      </p:sp>
      <p:pic>
        <p:nvPicPr>
          <p:cNvPr id="3" name="Picture 2">
            <a:extLst>
              <a:ext uri="{FF2B5EF4-FFF2-40B4-BE49-F238E27FC236}">
                <a16:creationId xmlns:a16="http://schemas.microsoft.com/office/drawing/2014/main" id="{4F04DF17-6646-164C-9B66-5D74EB182246}"/>
              </a:ext>
            </a:extLst>
          </p:cNvPr>
          <p:cNvPicPr>
            <a:picLocks noChangeAspect="1"/>
          </p:cNvPicPr>
          <p:nvPr/>
        </p:nvPicPr>
        <p:blipFill>
          <a:blip r:embed="rId3"/>
          <a:stretch>
            <a:fillRect/>
          </a:stretch>
        </p:blipFill>
        <p:spPr>
          <a:xfrm>
            <a:off x="1527094" y="1815882"/>
            <a:ext cx="9271000" cy="3479800"/>
          </a:xfrm>
          <a:prstGeom prst="rect">
            <a:avLst/>
          </a:prstGeom>
        </p:spPr>
      </p:pic>
    </p:spTree>
    <p:extLst>
      <p:ext uri="{BB962C8B-B14F-4D97-AF65-F5344CB8AC3E}">
        <p14:creationId xmlns:p14="http://schemas.microsoft.com/office/powerpoint/2010/main" val="7119882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522514" y="0"/>
            <a:ext cx="8229600"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Attack Roll</a:t>
            </a:r>
          </a:p>
        </p:txBody>
      </p:sp>
      <p:grpSp>
        <p:nvGrpSpPr>
          <p:cNvPr id="5" name="Group 4">
            <a:extLst>
              <a:ext uri="{FF2B5EF4-FFF2-40B4-BE49-F238E27FC236}">
                <a16:creationId xmlns:a16="http://schemas.microsoft.com/office/drawing/2014/main" id="{318DDE63-656A-914D-81B6-231D4598AAF9}"/>
              </a:ext>
            </a:extLst>
          </p:cNvPr>
          <p:cNvGrpSpPr/>
          <p:nvPr/>
        </p:nvGrpSpPr>
        <p:grpSpPr>
          <a:xfrm>
            <a:off x="2374367" y="1453901"/>
            <a:ext cx="7507300" cy="4887166"/>
            <a:chOff x="2266791" y="1492321"/>
            <a:chExt cx="7507300" cy="4887166"/>
          </a:xfrm>
        </p:grpSpPr>
        <p:pic>
          <p:nvPicPr>
            <p:cNvPr id="2" name="Picture 1">
              <a:extLst>
                <a:ext uri="{FF2B5EF4-FFF2-40B4-BE49-F238E27FC236}">
                  <a16:creationId xmlns:a16="http://schemas.microsoft.com/office/drawing/2014/main" id="{81551375-F27E-F746-BB6E-65817FCC3A7D}"/>
                </a:ext>
              </a:extLst>
            </p:cNvPr>
            <p:cNvPicPr>
              <a:picLocks noChangeAspect="1"/>
            </p:cNvPicPr>
            <p:nvPr/>
          </p:nvPicPr>
          <p:blipFill rotWithShape="1">
            <a:blip r:embed="rId3"/>
            <a:srcRect t="1" r="65390" b="593"/>
            <a:stretch/>
          </p:blipFill>
          <p:spPr>
            <a:xfrm>
              <a:off x="2266791" y="1521317"/>
              <a:ext cx="4270325" cy="4858170"/>
            </a:xfrm>
            <a:prstGeom prst="rect">
              <a:avLst/>
            </a:prstGeom>
          </p:spPr>
        </p:pic>
        <p:pic>
          <p:nvPicPr>
            <p:cNvPr id="6" name="Picture 5">
              <a:extLst>
                <a:ext uri="{FF2B5EF4-FFF2-40B4-BE49-F238E27FC236}">
                  <a16:creationId xmlns:a16="http://schemas.microsoft.com/office/drawing/2014/main" id="{203FDE23-5358-2340-AB20-469130F6DC52}"/>
                </a:ext>
              </a:extLst>
            </p:cNvPr>
            <p:cNvPicPr>
              <a:picLocks noChangeAspect="1"/>
            </p:cNvPicPr>
            <p:nvPr/>
          </p:nvPicPr>
          <p:blipFill rotWithShape="1">
            <a:blip r:embed="rId3"/>
            <a:srcRect l="73733" t="-604" r="32" b="604"/>
            <a:stretch/>
          </p:blipFill>
          <p:spPr>
            <a:xfrm>
              <a:off x="6537116" y="1492321"/>
              <a:ext cx="3236975" cy="4887166"/>
            </a:xfrm>
            <a:prstGeom prst="rect">
              <a:avLst/>
            </a:prstGeom>
          </p:spPr>
        </p:pic>
      </p:grpSp>
    </p:spTree>
    <p:extLst>
      <p:ext uri="{BB962C8B-B14F-4D97-AF65-F5344CB8AC3E}">
        <p14:creationId xmlns:p14="http://schemas.microsoft.com/office/powerpoint/2010/main" val="87574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301F-4FEB-564E-B23E-78EC2DEDE85B}"/>
              </a:ext>
            </a:extLst>
          </p:cNvPr>
          <p:cNvSpPr>
            <a:spLocks noGrp="1"/>
          </p:cNvSpPr>
          <p:nvPr>
            <p:ph type="title"/>
          </p:nvPr>
        </p:nvSpPr>
        <p:spPr/>
        <p:txBody>
          <a:bodyPr/>
          <a:lstStyle/>
          <a:p>
            <a:r>
              <a:rPr lang="en-US" dirty="0">
                <a:latin typeface="Pointedly Mad" pitchFamily="2" charset="0"/>
              </a:rPr>
              <a:t>Base Metrics - Exploitability</a:t>
            </a:r>
          </a:p>
        </p:txBody>
      </p:sp>
      <p:sp>
        <p:nvSpPr>
          <p:cNvPr id="18" name="TextBox 17">
            <a:extLst>
              <a:ext uri="{FF2B5EF4-FFF2-40B4-BE49-F238E27FC236}">
                <a16:creationId xmlns:a16="http://schemas.microsoft.com/office/drawing/2014/main" id="{57952CA5-BE55-4CB0-AF97-63C9DB301EFA}"/>
              </a:ext>
            </a:extLst>
          </p:cNvPr>
          <p:cNvSpPr txBox="1"/>
          <p:nvPr/>
        </p:nvSpPr>
        <p:spPr>
          <a:xfrm>
            <a:off x="571600" y="1499368"/>
            <a:ext cx="11048800" cy="4893647"/>
          </a:xfrm>
          <a:prstGeom prst="rect">
            <a:avLst/>
          </a:prstGeom>
          <a:noFill/>
        </p:spPr>
        <p:txBody>
          <a:bodyPr wrap="square">
            <a:spAutoFit/>
          </a:bodyPr>
          <a:lstStyle/>
          <a:p>
            <a:pPr marL="0" indent="0">
              <a:buNone/>
            </a:pPr>
            <a:r>
              <a:rPr lang="en-US" sz="2400" dirty="0"/>
              <a:t>AV – Attack Vector</a:t>
            </a:r>
          </a:p>
          <a:p>
            <a:pPr marL="342900" indent="-342900">
              <a:buFont typeface="Arial" panose="020B0604020202020204" pitchFamily="34" charset="0"/>
              <a:buChar char="•"/>
            </a:pPr>
            <a:r>
              <a:rPr lang="en-US" sz="2400" dirty="0"/>
              <a:t>context by which vulnerability exploitation is possible.</a:t>
            </a:r>
          </a:p>
          <a:p>
            <a:pPr marL="342900" indent="-342900">
              <a:buFont typeface="Arial" panose="020B0604020202020204" pitchFamily="34" charset="0"/>
              <a:buChar char="•"/>
            </a:pPr>
            <a:r>
              <a:rPr lang="en-US" sz="2400" dirty="0"/>
              <a:t>N (Network), A (Adjacent), L (Local), P (Physical)</a:t>
            </a:r>
          </a:p>
          <a:p>
            <a:endParaRPr lang="en-US" sz="2400" dirty="0"/>
          </a:p>
          <a:p>
            <a:r>
              <a:rPr lang="en-US" sz="2400" dirty="0"/>
              <a:t>AC – Attack Complexity</a:t>
            </a:r>
          </a:p>
          <a:p>
            <a:pPr marL="800100" lvl="1" indent="-342900">
              <a:buFont typeface="Arial" panose="020B0604020202020204" pitchFamily="34" charset="0"/>
              <a:buChar char="•"/>
            </a:pPr>
            <a:r>
              <a:rPr lang="en-US" sz="2400" dirty="0"/>
              <a:t>The conditions beyond the attacker’s control that must exist in order to exploit the vulnerability.</a:t>
            </a:r>
          </a:p>
          <a:p>
            <a:pPr marL="800100" lvl="1" indent="-342900">
              <a:buFont typeface="Arial" panose="020B0604020202020204" pitchFamily="34" charset="0"/>
              <a:buChar char="•"/>
            </a:pPr>
            <a:r>
              <a:rPr lang="en-US" sz="2400" dirty="0"/>
              <a:t>L (Low), H (High)</a:t>
            </a:r>
          </a:p>
          <a:p>
            <a:endParaRPr lang="en-US" sz="2400" dirty="0"/>
          </a:p>
          <a:p>
            <a:r>
              <a:rPr lang="en-US" sz="2400" dirty="0"/>
              <a:t>PR – Privileges Required</a:t>
            </a:r>
          </a:p>
          <a:p>
            <a:pPr marL="800100" lvl="1" indent="-342900">
              <a:buFont typeface="Arial" panose="020B0604020202020204" pitchFamily="34" charset="0"/>
              <a:buChar char="•"/>
            </a:pPr>
            <a:r>
              <a:rPr lang="en-US" sz="2400" dirty="0"/>
              <a:t>The level of privileges an attacker must possess </a:t>
            </a:r>
            <a:r>
              <a:rPr lang="en-US" sz="2400" i="1" dirty="0"/>
              <a:t>before</a:t>
            </a:r>
            <a:r>
              <a:rPr lang="en-US" sz="2400" dirty="0"/>
              <a:t> successfully exploiting the vulnerability.</a:t>
            </a:r>
          </a:p>
          <a:p>
            <a:pPr marL="800100" lvl="1" indent="-342900">
              <a:buFont typeface="Arial" panose="020B0604020202020204" pitchFamily="34" charset="0"/>
              <a:buChar char="•"/>
            </a:pPr>
            <a:r>
              <a:rPr lang="en-US" sz="2400" dirty="0"/>
              <a:t>N (None), L </a:t>
            </a:r>
            <a:r>
              <a:rPr lang="en-US" sz="2400" dirty="0">
                <a:sym typeface="Wingdings" pitchFamily="2" charset="2"/>
              </a:rPr>
              <a:t>(Low), H (High)</a:t>
            </a:r>
            <a:endParaRPr lang="en-US" sz="2400" dirty="0"/>
          </a:p>
        </p:txBody>
      </p:sp>
    </p:spTree>
    <p:extLst>
      <p:ext uri="{BB962C8B-B14F-4D97-AF65-F5344CB8AC3E}">
        <p14:creationId xmlns:p14="http://schemas.microsoft.com/office/powerpoint/2010/main" val="327200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9189-CA9E-104A-8E99-947010813EE2}"/>
              </a:ext>
            </a:extLst>
          </p:cNvPr>
          <p:cNvSpPr>
            <a:spLocks noGrp="1"/>
          </p:cNvSpPr>
          <p:nvPr>
            <p:ph type="title"/>
          </p:nvPr>
        </p:nvSpPr>
        <p:spPr/>
        <p:txBody>
          <a:bodyPr/>
          <a:lstStyle/>
          <a:p>
            <a:r>
              <a:rPr lang="en-US" dirty="0">
                <a:latin typeface="Pointedly Mad" pitchFamily="2" charset="0"/>
              </a:rPr>
              <a:t>Base Metrics - Exploitability</a:t>
            </a:r>
          </a:p>
        </p:txBody>
      </p:sp>
      <p:sp>
        <p:nvSpPr>
          <p:cNvPr id="3" name="Content Placeholder 2">
            <a:extLst>
              <a:ext uri="{FF2B5EF4-FFF2-40B4-BE49-F238E27FC236}">
                <a16:creationId xmlns:a16="http://schemas.microsoft.com/office/drawing/2014/main" id="{48666A3D-225F-494A-9FF7-2A507E7F4029}"/>
              </a:ext>
            </a:extLst>
          </p:cNvPr>
          <p:cNvSpPr>
            <a:spLocks noGrp="1"/>
          </p:cNvSpPr>
          <p:nvPr>
            <p:ph idx="1"/>
          </p:nvPr>
        </p:nvSpPr>
        <p:spPr/>
        <p:txBody>
          <a:bodyPr/>
          <a:lstStyle/>
          <a:p>
            <a:r>
              <a:rPr lang="en-US" dirty="0"/>
              <a:t>U – User Interaction</a:t>
            </a:r>
          </a:p>
          <a:p>
            <a:pPr lvl="1"/>
            <a:r>
              <a:rPr lang="en-US" dirty="0"/>
              <a:t>“the requirement for a human user, other than the attacker, to participate in the successful compromise of the vulnerable component”</a:t>
            </a:r>
          </a:p>
          <a:p>
            <a:pPr lvl="1"/>
            <a:r>
              <a:rPr lang="en-US" dirty="0"/>
              <a:t>N (None), R (Required)</a:t>
            </a:r>
          </a:p>
          <a:p>
            <a:r>
              <a:rPr lang="en-US" dirty="0"/>
              <a:t>S – Scope</a:t>
            </a:r>
          </a:p>
          <a:p>
            <a:pPr lvl="1"/>
            <a:r>
              <a:rPr lang="en-US" dirty="0"/>
              <a:t>whether a vulnerability in one vulnerable component impacts resources in components beyond its </a:t>
            </a:r>
            <a:r>
              <a:rPr lang="en-US" i="1" dirty="0"/>
              <a:t>security scope.</a:t>
            </a:r>
          </a:p>
          <a:p>
            <a:pPr lvl="1"/>
            <a:r>
              <a:rPr lang="en-US" dirty="0"/>
              <a:t>All the subjects and objects under the jurisdiction of a single </a:t>
            </a:r>
            <a:r>
              <a:rPr lang="en-US" i="1" dirty="0"/>
              <a:t>security authority</a:t>
            </a:r>
            <a:r>
              <a:rPr lang="en-US" dirty="0"/>
              <a:t> are considered to be under one </a:t>
            </a:r>
            <a:r>
              <a:rPr lang="en-US" i="1" dirty="0"/>
              <a:t>security scope</a:t>
            </a:r>
            <a:r>
              <a:rPr lang="en-US" dirty="0"/>
              <a:t>.</a:t>
            </a:r>
          </a:p>
          <a:p>
            <a:pPr lvl="1"/>
            <a:r>
              <a:rPr lang="en-US" dirty="0"/>
              <a:t>U (Unchanged), C (Changed)</a:t>
            </a:r>
          </a:p>
        </p:txBody>
      </p:sp>
    </p:spTree>
    <p:extLst>
      <p:ext uri="{BB962C8B-B14F-4D97-AF65-F5344CB8AC3E}">
        <p14:creationId xmlns:p14="http://schemas.microsoft.com/office/powerpoint/2010/main" val="233872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77AC-1663-604D-98D9-228C0AA7B5F1}"/>
              </a:ext>
            </a:extLst>
          </p:cNvPr>
          <p:cNvSpPr>
            <a:spLocks noGrp="1"/>
          </p:cNvSpPr>
          <p:nvPr>
            <p:ph type="title"/>
          </p:nvPr>
        </p:nvSpPr>
        <p:spPr/>
        <p:txBody>
          <a:bodyPr/>
          <a:lstStyle/>
          <a:p>
            <a:r>
              <a:rPr lang="en-US" dirty="0">
                <a:latin typeface="Pointedly Mad" pitchFamily="2" charset="0"/>
              </a:rPr>
              <a:t>Impact Metrics - Impact</a:t>
            </a:r>
          </a:p>
        </p:txBody>
      </p:sp>
      <p:sp>
        <p:nvSpPr>
          <p:cNvPr id="3" name="Content Placeholder 2">
            <a:extLst>
              <a:ext uri="{FF2B5EF4-FFF2-40B4-BE49-F238E27FC236}">
                <a16:creationId xmlns:a16="http://schemas.microsoft.com/office/drawing/2014/main" id="{90CC3797-EBA8-F640-B27E-D31215329638}"/>
              </a:ext>
            </a:extLst>
          </p:cNvPr>
          <p:cNvSpPr>
            <a:spLocks noGrp="1"/>
          </p:cNvSpPr>
          <p:nvPr>
            <p:ph idx="1"/>
          </p:nvPr>
        </p:nvSpPr>
        <p:spPr/>
        <p:txBody>
          <a:bodyPr>
            <a:normAutofit fontScale="92500" lnSpcReduction="10000"/>
          </a:bodyPr>
          <a:lstStyle/>
          <a:p>
            <a:r>
              <a:rPr lang="en-US" dirty="0"/>
              <a:t>C – Confidentiality</a:t>
            </a:r>
          </a:p>
          <a:p>
            <a:pPr lvl="1"/>
            <a:r>
              <a:rPr lang="en-US" dirty="0"/>
              <a:t>“the impact to the confidentiality of the information resources managed by a software component due to a successfully exploited vulnerability”</a:t>
            </a:r>
          </a:p>
          <a:p>
            <a:pPr lvl="1"/>
            <a:r>
              <a:rPr lang="en-US" dirty="0"/>
              <a:t>H (High), L (Low), N (None)</a:t>
            </a:r>
          </a:p>
          <a:p>
            <a:r>
              <a:rPr lang="en-US" dirty="0"/>
              <a:t>I – Integrity</a:t>
            </a:r>
          </a:p>
          <a:p>
            <a:pPr lvl="1"/>
            <a:r>
              <a:rPr lang="en-US" dirty="0"/>
              <a:t>“impact to integrity of a successfully exploited vulnerability. Integrity refers to the trustworthiness and veracity of information.”</a:t>
            </a:r>
          </a:p>
          <a:p>
            <a:pPr lvl="1"/>
            <a:r>
              <a:rPr lang="en-US" dirty="0"/>
              <a:t>H (High), L (Low), N (None)</a:t>
            </a:r>
          </a:p>
          <a:p>
            <a:r>
              <a:rPr lang="en-US" dirty="0"/>
              <a:t>A – Availability</a:t>
            </a:r>
          </a:p>
          <a:p>
            <a:pPr lvl="1"/>
            <a:r>
              <a:rPr lang="en-US" dirty="0"/>
              <a:t>“The impact to the availability of the impacted component resulting from a successfully exploited vulnerability.”</a:t>
            </a:r>
          </a:p>
          <a:p>
            <a:pPr lvl="1"/>
            <a:r>
              <a:rPr lang="en-US" dirty="0"/>
              <a:t>H (High), L (Low), N (None)</a:t>
            </a:r>
          </a:p>
        </p:txBody>
      </p:sp>
    </p:spTree>
    <p:extLst>
      <p:ext uri="{BB962C8B-B14F-4D97-AF65-F5344CB8AC3E}">
        <p14:creationId xmlns:p14="http://schemas.microsoft.com/office/powerpoint/2010/main" val="1537694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522514" y="0"/>
            <a:ext cx="8229600"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Attack Roll</a:t>
            </a:r>
          </a:p>
        </p:txBody>
      </p:sp>
      <p:grpSp>
        <p:nvGrpSpPr>
          <p:cNvPr id="5" name="Group 4">
            <a:extLst>
              <a:ext uri="{FF2B5EF4-FFF2-40B4-BE49-F238E27FC236}">
                <a16:creationId xmlns:a16="http://schemas.microsoft.com/office/drawing/2014/main" id="{318DDE63-656A-914D-81B6-231D4598AAF9}"/>
              </a:ext>
            </a:extLst>
          </p:cNvPr>
          <p:cNvGrpSpPr/>
          <p:nvPr/>
        </p:nvGrpSpPr>
        <p:grpSpPr>
          <a:xfrm>
            <a:off x="2374367" y="1453901"/>
            <a:ext cx="7507300" cy="4887166"/>
            <a:chOff x="2266791" y="1492321"/>
            <a:chExt cx="7507300" cy="4887166"/>
          </a:xfrm>
        </p:grpSpPr>
        <p:pic>
          <p:nvPicPr>
            <p:cNvPr id="2" name="Picture 1">
              <a:extLst>
                <a:ext uri="{FF2B5EF4-FFF2-40B4-BE49-F238E27FC236}">
                  <a16:creationId xmlns:a16="http://schemas.microsoft.com/office/drawing/2014/main" id="{81551375-F27E-F746-BB6E-65817FCC3A7D}"/>
                </a:ext>
              </a:extLst>
            </p:cNvPr>
            <p:cNvPicPr>
              <a:picLocks noChangeAspect="1"/>
            </p:cNvPicPr>
            <p:nvPr/>
          </p:nvPicPr>
          <p:blipFill rotWithShape="1">
            <a:blip r:embed="rId3"/>
            <a:srcRect t="1" r="65390" b="593"/>
            <a:stretch/>
          </p:blipFill>
          <p:spPr>
            <a:xfrm>
              <a:off x="2266791" y="1521317"/>
              <a:ext cx="4270325" cy="4858170"/>
            </a:xfrm>
            <a:prstGeom prst="rect">
              <a:avLst/>
            </a:prstGeom>
          </p:spPr>
        </p:pic>
        <p:pic>
          <p:nvPicPr>
            <p:cNvPr id="6" name="Picture 5">
              <a:extLst>
                <a:ext uri="{FF2B5EF4-FFF2-40B4-BE49-F238E27FC236}">
                  <a16:creationId xmlns:a16="http://schemas.microsoft.com/office/drawing/2014/main" id="{203FDE23-5358-2340-AB20-469130F6DC52}"/>
                </a:ext>
              </a:extLst>
            </p:cNvPr>
            <p:cNvPicPr>
              <a:picLocks noChangeAspect="1"/>
            </p:cNvPicPr>
            <p:nvPr/>
          </p:nvPicPr>
          <p:blipFill rotWithShape="1">
            <a:blip r:embed="rId3"/>
            <a:srcRect l="73733" t="-604" r="32" b="604"/>
            <a:stretch/>
          </p:blipFill>
          <p:spPr>
            <a:xfrm>
              <a:off x="6537116" y="1492321"/>
              <a:ext cx="3236975" cy="4887166"/>
            </a:xfrm>
            <a:prstGeom prst="rect">
              <a:avLst/>
            </a:prstGeom>
          </p:spPr>
        </p:pic>
      </p:grpSp>
      <p:sp>
        <p:nvSpPr>
          <p:cNvPr id="10" name="Rounded Rectangle 9">
            <a:extLst>
              <a:ext uri="{FF2B5EF4-FFF2-40B4-BE49-F238E27FC236}">
                <a16:creationId xmlns:a16="http://schemas.microsoft.com/office/drawing/2014/main" id="{5D8497B5-3F8F-F94A-A376-A42C7FB951F9}"/>
              </a:ext>
            </a:extLst>
          </p:cNvPr>
          <p:cNvSpPr/>
          <p:nvPr/>
        </p:nvSpPr>
        <p:spPr>
          <a:xfrm>
            <a:off x="2558783" y="2712464"/>
            <a:ext cx="745351"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35438EE-6DA3-6D4E-B769-6875AA822D6B}"/>
              </a:ext>
            </a:extLst>
          </p:cNvPr>
          <p:cNvSpPr/>
          <p:nvPr/>
        </p:nvSpPr>
        <p:spPr>
          <a:xfrm>
            <a:off x="2566468" y="3664003"/>
            <a:ext cx="476410"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CADACEE-7743-794B-9930-52EAD8894018}"/>
              </a:ext>
            </a:extLst>
          </p:cNvPr>
          <p:cNvSpPr/>
          <p:nvPr/>
        </p:nvSpPr>
        <p:spPr>
          <a:xfrm>
            <a:off x="2566468" y="4641386"/>
            <a:ext cx="568617"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39A231C-C172-944B-8AAB-979A88D18B53}"/>
              </a:ext>
            </a:extLst>
          </p:cNvPr>
          <p:cNvSpPr/>
          <p:nvPr/>
        </p:nvSpPr>
        <p:spPr>
          <a:xfrm>
            <a:off x="2566468" y="5618769"/>
            <a:ext cx="568617"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C937F7E-E341-D349-84A0-BF934626212F}"/>
              </a:ext>
            </a:extLst>
          </p:cNvPr>
          <p:cNvSpPr/>
          <p:nvPr/>
        </p:nvSpPr>
        <p:spPr>
          <a:xfrm>
            <a:off x="7394079" y="2712464"/>
            <a:ext cx="876772"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5614-EF22-104B-A7DA-EE19CE38E5C6}"/>
              </a:ext>
            </a:extLst>
          </p:cNvPr>
          <p:cNvSpPr/>
          <p:nvPr/>
        </p:nvSpPr>
        <p:spPr>
          <a:xfrm>
            <a:off x="8630737" y="3664003"/>
            <a:ext cx="528632"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161BAF1-942F-6B45-B10D-E261F9156EC7}"/>
              </a:ext>
            </a:extLst>
          </p:cNvPr>
          <p:cNvSpPr/>
          <p:nvPr/>
        </p:nvSpPr>
        <p:spPr>
          <a:xfrm>
            <a:off x="8630737" y="4641386"/>
            <a:ext cx="528632"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243AC21-5E85-484E-9EFA-55737C1914B9}"/>
              </a:ext>
            </a:extLst>
          </p:cNvPr>
          <p:cNvSpPr/>
          <p:nvPr/>
        </p:nvSpPr>
        <p:spPr>
          <a:xfrm>
            <a:off x="8630737" y="5618998"/>
            <a:ext cx="528632"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C5AB305-38FE-334B-A6BF-30B8B4C98C6D}"/>
              </a:ext>
            </a:extLst>
          </p:cNvPr>
          <p:cNvSpPr/>
          <p:nvPr/>
        </p:nvSpPr>
        <p:spPr>
          <a:xfrm>
            <a:off x="8752114" y="1037345"/>
            <a:ext cx="1728908" cy="11295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9.8</a:t>
            </a:r>
          </a:p>
          <a:p>
            <a:pPr algn="ctr"/>
            <a:r>
              <a:rPr lang="en-US" sz="2400" dirty="0"/>
              <a:t>(Critical)</a:t>
            </a:r>
          </a:p>
        </p:txBody>
      </p:sp>
      <p:sp>
        <p:nvSpPr>
          <p:cNvPr id="21" name="Rectangle 20">
            <a:extLst>
              <a:ext uri="{FF2B5EF4-FFF2-40B4-BE49-F238E27FC236}">
                <a16:creationId xmlns:a16="http://schemas.microsoft.com/office/drawing/2014/main" id="{1D3490E8-C45C-624B-B639-7C7FEF3C4A14}"/>
              </a:ext>
            </a:extLst>
          </p:cNvPr>
          <p:cNvSpPr/>
          <p:nvPr/>
        </p:nvSpPr>
        <p:spPr>
          <a:xfrm>
            <a:off x="2931458" y="6336861"/>
            <a:ext cx="6511975" cy="369332"/>
          </a:xfrm>
          <a:prstGeom prst="rect">
            <a:avLst/>
          </a:prstGeom>
        </p:spPr>
        <p:txBody>
          <a:bodyPr wrap="none">
            <a:spAutoFit/>
          </a:bodyPr>
          <a:lstStyle/>
          <a:p>
            <a:r>
              <a:rPr lang="en-US" dirty="0">
                <a:solidFill>
                  <a:srgbClr val="FFFFFF"/>
                </a:solidFill>
                <a:latin typeface="Open Sans"/>
              </a:rPr>
              <a:t>Vector String - CVSS:3.0/AV:N/AC:L/PR:N/UI:N/S:U/C:H/I:H/A:H</a:t>
            </a:r>
            <a:endParaRPr lang="en-US" dirty="0"/>
          </a:p>
        </p:txBody>
      </p:sp>
    </p:spTree>
    <p:extLst>
      <p:ext uri="{BB962C8B-B14F-4D97-AF65-F5344CB8AC3E}">
        <p14:creationId xmlns:p14="http://schemas.microsoft.com/office/powerpoint/2010/main" val="314587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7" y="0"/>
            <a:ext cx="9328417"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Battle Continues</a:t>
            </a:r>
          </a:p>
        </p:txBody>
      </p:sp>
      <p:pic>
        <p:nvPicPr>
          <p:cNvPr id="3" name="Picture 2">
            <a:extLst>
              <a:ext uri="{FF2B5EF4-FFF2-40B4-BE49-F238E27FC236}">
                <a16:creationId xmlns:a16="http://schemas.microsoft.com/office/drawing/2014/main" id="{0E286D54-CB94-B740-8198-845F56C931C7}"/>
              </a:ext>
            </a:extLst>
          </p:cNvPr>
          <p:cNvPicPr>
            <a:picLocks noChangeAspect="1"/>
          </p:cNvPicPr>
          <p:nvPr/>
        </p:nvPicPr>
        <p:blipFill>
          <a:blip r:embed="rId3"/>
          <a:stretch>
            <a:fillRect/>
          </a:stretch>
        </p:blipFill>
        <p:spPr>
          <a:xfrm>
            <a:off x="4221365" y="1473086"/>
            <a:ext cx="4030430" cy="4690520"/>
          </a:xfrm>
          <a:prstGeom prst="rect">
            <a:avLst/>
          </a:prstGeom>
        </p:spPr>
      </p:pic>
    </p:spTree>
    <p:extLst>
      <p:ext uri="{BB962C8B-B14F-4D97-AF65-F5344CB8AC3E}">
        <p14:creationId xmlns:p14="http://schemas.microsoft.com/office/powerpoint/2010/main" val="1749140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DDF9E-AF9B-8340-8CE8-6C02FD307355}"/>
              </a:ext>
            </a:extLst>
          </p:cNvPr>
          <p:cNvPicPr>
            <a:picLocks noChangeAspect="1"/>
          </p:cNvPicPr>
          <p:nvPr/>
        </p:nvPicPr>
        <p:blipFill>
          <a:blip r:embed="rId3"/>
          <a:stretch>
            <a:fillRect/>
          </a:stretch>
        </p:blipFill>
        <p:spPr>
          <a:xfrm>
            <a:off x="1797050" y="1530350"/>
            <a:ext cx="8597900" cy="3797300"/>
          </a:xfrm>
          <a:prstGeom prst="rect">
            <a:avLst/>
          </a:prstGeom>
        </p:spPr>
      </p:pic>
      <p:sp>
        <p:nvSpPr>
          <p:cNvPr id="7" name="Rectangle 6">
            <a:extLst>
              <a:ext uri="{FF2B5EF4-FFF2-40B4-BE49-F238E27FC236}">
                <a16:creationId xmlns:a16="http://schemas.microsoft.com/office/drawing/2014/main" id="{5AC6D537-501C-8745-87AF-52FC58A7AC06}"/>
              </a:ext>
            </a:extLst>
          </p:cNvPr>
          <p:cNvSpPr/>
          <p:nvPr/>
        </p:nvSpPr>
        <p:spPr>
          <a:xfrm>
            <a:off x="522514" y="0"/>
            <a:ext cx="8229600"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Devine Interven</a:t>
            </a:r>
            <a:r>
              <a:rPr lang="en-US" sz="7200" dirty="0">
                <a:ln w="0"/>
                <a:effectLst>
                  <a:outerShdw blurRad="38100" dist="19050" dir="2700000" algn="tl" rotWithShape="0">
                    <a:schemeClr val="dk1">
                      <a:alpha val="40000"/>
                    </a:schemeClr>
                  </a:outerShdw>
                </a:effectLst>
                <a:latin typeface="Pointedly Mad" pitchFamily="2" charset="0"/>
              </a:rPr>
              <a:t>tion</a:t>
            </a:r>
            <a:endPar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endParaRPr>
          </a:p>
        </p:txBody>
      </p:sp>
    </p:spTree>
    <p:extLst>
      <p:ext uri="{BB962C8B-B14F-4D97-AF65-F5344CB8AC3E}">
        <p14:creationId xmlns:p14="http://schemas.microsoft.com/office/powerpoint/2010/main" val="126792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8EE6-7254-AB45-BB14-2743BB8E471D}"/>
              </a:ext>
            </a:extLst>
          </p:cNvPr>
          <p:cNvSpPr>
            <a:spLocks noGrp="1"/>
          </p:cNvSpPr>
          <p:nvPr>
            <p:ph type="title"/>
          </p:nvPr>
        </p:nvSpPr>
        <p:spPr/>
        <p:txBody>
          <a:bodyPr/>
          <a:lstStyle/>
          <a:p>
            <a:r>
              <a:rPr lang="en-US" dirty="0">
                <a:latin typeface="Pointedly Mad" pitchFamily="2" charset="0"/>
              </a:rPr>
              <a:t>Temporal Metrics</a:t>
            </a:r>
          </a:p>
        </p:txBody>
      </p:sp>
      <p:sp>
        <p:nvSpPr>
          <p:cNvPr id="3" name="Content Placeholder 2">
            <a:extLst>
              <a:ext uri="{FF2B5EF4-FFF2-40B4-BE49-F238E27FC236}">
                <a16:creationId xmlns:a16="http://schemas.microsoft.com/office/drawing/2014/main" id="{E207877C-7F77-1E43-A346-1ED14E7AA8BB}"/>
              </a:ext>
            </a:extLst>
          </p:cNvPr>
          <p:cNvSpPr>
            <a:spLocks noGrp="1"/>
          </p:cNvSpPr>
          <p:nvPr>
            <p:ph idx="1"/>
          </p:nvPr>
        </p:nvSpPr>
        <p:spPr>
          <a:xfrm>
            <a:off x="838200" y="1825625"/>
            <a:ext cx="10515600" cy="4960186"/>
          </a:xfrm>
        </p:spPr>
        <p:txBody>
          <a:bodyPr>
            <a:normAutofit/>
          </a:bodyPr>
          <a:lstStyle/>
          <a:p>
            <a:r>
              <a:rPr lang="en-US" dirty="0"/>
              <a:t>E – Exploit Code Maturity</a:t>
            </a:r>
          </a:p>
          <a:p>
            <a:pPr lvl="1"/>
            <a:r>
              <a:rPr lang="en-US" dirty="0"/>
              <a:t>“the likelihood of the vulnerability being attacked and is typically based on the current state of exploit techniques, exploit code availability, or active, “in-the-wild” exploitation.”</a:t>
            </a:r>
          </a:p>
          <a:p>
            <a:pPr lvl="1"/>
            <a:r>
              <a:rPr lang="en-US" dirty="0"/>
              <a:t>H (High), F (Functional), P (Proof-of-Concept), U (Unproven)</a:t>
            </a:r>
          </a:p>
          <a:p>
            <a:r>
              <a:rPr lang="en-US" dirty="0"/>
              <a:t> RL – Remediation Level</a:t>
            </a:r>
          </a:p>
          <a:p>
            <a:pPr lvl="1"/>
            <a:r>
              <a:rPr lang="en-US" dirty="0"/>
              <a:t>The availability of options for remediating the vulnerability</a:t>
            </a:r>
          </a:p>
          <a:p>
            <a:pPr lvl="1"/>
            <a:r>
              <a:rPr lang="en-US" dirty="0"/>
              <a:t>U (Unavailable), W (Workaround), T (Temporary Fix), O (Official Fix)</a:t>
            </a:r>
          </a:p>
          <a:p>
            <a:r>
              <a:rPr lang="en-US" dirty="0"/>
              <a:t>RC – Report Confidence</a:t>
            </a:r>
          </a:p>
          <a:p>
            <a:pPr lvl="1"/>
            <a:r>
              <a:rPr lang="en-US" dirty="0"/>
              <a:t> ”the degree of confidence in the existence of the vulnerability and the credibility of the known technical details.”</a:t>
            </a:r>
          </a:p>
          <a:p>
            <a:pPr lvl="1"/>
            <a:r>
              <a:rPr lang="en-US" dirty="0"/>
              <a:t>C (Confirmed), R (Reasonable), U (Unknown)</a:t>
            </a:r>
          </a:p>
          <a:p>
            <a:pPr lvl="1"/>
            <a:endParaRPr lang="en-US" dirty="0"/>
          </a:p>
        </p:txBody>
      </p:sp>
    </p:spTree>
    <p:extLst>
      <p:ext uri="{BB962C8B-B14F-4D97-AF65-F5344CB8AC3E}">
        <p14:creationId xmlns:p14="http://schemas.microsoft.com/office/powerpoint/2010/main" val="100921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DDF9E-AF9B-8340-8CE8-6C02FD307355}"/>
              </a:ext>
            </a:extLst>
          </p:cNvPr>
          <p:cNvPicPr>
            <a:picLocks noChangeAspect="1"/>
          </p:cNvPicPr>
          <p:nvPr/>
        </p:nvPicPr>
        <p:blipFill>
          <a:blip r:embed="rId3"/>
          <a:stretch>
            <a:fillRect/>
          </a:stretch>
        </p:blipFill>
        <p:spPr>
          <a:xfrm>
            <a:off x="1797050" y="1530350"/>
            <a:ext cx="8597900" cy="3797300"/>
          </a:xfrm>
          <a:prstGeom prst="rect">
            <a:avLst/>
          </a:prstGeom>
        </p:spPr>
      </p:pic>
      <p:sp>
        <p:nvSpPr>
          <p:cNvPr id="7" name="Rectangle 6">
            <a:extLst>
              <a:ext uri="{FF2B5EF4-FFF2-40B4-BE49-F238E27FC236}">
                <a16:creationId xmlns:a16="http://schemas.microsoft.com/office/drawing/2014/main" id="{5AC6D537-501C-8745-87AF-52FC58A7AC06}"/>
              </a:ext>
            </a:extLst>
          </p:cNvPr>
          <p:cNvSpPr/>
          <p:nvPr/>
        </p:nvSpPr>
        <p:spPr>
          <a:xfrm>
            <a:off x="522514" y="0"/>
            <a:ext cx="8229600"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Devine Interven</a:t>
            </a:r>
            <a:r>
              <a:rPr lang="en-US" sz="7200" dirty="0">
                <a:ln w="0"/>
                <a:effectLst>
                  <a:outerShdw blurRad="38100" dist="19050" dir="2700000" algn="tl" rotWithShape="0">
                    <a:schemeClr val="dk1">
                      <a:alpha val="40000"/>
                    </a:schemeClr>
                  </a:outerShdw>
                </a:effectLst>
                <a:latin typeface="Pointedly Mad" pitchFamily="2" charset="0"/>
              </a:rPr>
              <a:t>tion</a:t>
            </a:r>
            <a:endPar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endParaRPr>
          </a:p>
        </p:txBody>
      </p:sp>
      <p:sp>
        <p:nvSpPr>
          <p:cNvPr id="18" name="Rounded Rectangle 17">
            <a:extLst>
              <a:ext uri="{FF2B5EF4-FFF2-40B4-BE49-F238E27FC236}">
                <a16:creationId xmlns:a16="http://schemas.microsoft.com/office/drawing/2014/main" id="{AC5AB305-38FE-334B-A6BF-30B8B4C98C6D}"/>
              </a:ext>
            </a:extLst>
          </p:cNvPr>
          <p:cNvSpPr/>
          <p:nvPr/>
        </p:nvSpPr>
        <p:spPr>
          <a:xfrm>
            <a:off x="8981826" y="1084257"/>
            <a:ext cx="1728908" cy="11295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9.4</a:t>
            </a:r>
          </a:p>
          <a:p>
            <a:pPr algn="ctr"/>
            <a:r>
              <a:rPr lang="en-US" sz="2400" dirty="0"/>
              <a:t>(Critical)</a:t>
            </a:r>
          </a:p>
        </p:txBody>
      </p:sp>
      <p:sp>
        <p:nvSpPr>
          <p:cNvPr id="12" name="Rounded Rectangle 11">
            <a:extLst>
              <a:ext uri="{FF2B5EF4-FFF2-40B4-BE49-F238E27FC236}">
                <a16:creationId xmlns:a16="http://schemas.microsoft.com/office/drawing/2014/main" id="{0CADACEE-7743-794B-9930-52EAD8894018}"/>
              </a:ext>
            </a:extLst>
          </p:cNvPr>
          <p:cNvSpPr/>
          <p:nvPr/>
        </p:nvSpPr>
        <p:spPr>
          <a:xfrm>
            <a:off x="3541414" y="3666323"/>
            <a:ext cx="1214077" cy="361149"/>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D506C5-5913-B74B-A7F6-B14E14E5F923}"/>
              </a:ext>
            </a:extLst>
          </p:cNvPr>
          <p:cNvSpPr/>
          <p:nvPr/>
        </p:nvSpPr>
        <p:spPr>
          <a:xfrm>
            <a:off x="2822347" y="5327650"/>
            <a:ext cx="7056996" cy="369332"/>
          </a:xfrm>
          <a:prstGeom prst="rect">
            <a:avLst/>
          </a:prstGeom>
        </p:spPr>
        <p:txBody>
          <a:bodyPr wrap="none">
            <a:spAutoFit/>
          </a:bodyPr>
          <a:lstStyle/>
          <a:p>
            <a:r>
              <a:rPr lang="en-US" dirty="0">
                <a:solidFill>
                  <a:srgbClr val="FFFFFF"/>
                </a:solidFill>
                <a:latin typeface="Open Sans"/>
              </a:rPr>
              <a:t>Vector String - CVSS:3.1/AV:N/AC:L/PR:N/UI:N/S:U/C:H/I:H/A:H/RL:O</a:t>
            </a:r>
            <a:endParaRPr lang="en-US" dirty="0"/>
          </a:p>
        </p:txBody>
      </p:sp>
    </p:spTree>
    <p:extLst>
      <p:ext uri="{BB962C8B-B14F-4D97-AF65-F5344CB8AC3E}">
        <p14:creationId xmlns:p14="http://schemas.microsoft.com/office/powerpoint/2010/main" val="402851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7C86-9018-A442-9AE9-F44F38EB61AD}"/>
              </a:ext>
            </a:extLst>
          </p:cNvPr>
          <p:cNvSpPr>
            <a:spLocks noGrp="1"/>
          </p:cNvSpPr>
          <p:nvPr>
            <p:ph type="title"/>
          </p:nvPr>
        </p:nvSpPr>
        <p:spPr>
          <a:xfrm>
            <a:off x="2753832" y="365125"/>
            <a:ext cx="8599967" cy="1325563"/>
          </a:xfrm>
        </p:spPr>
        <p:txBody>
          <a:bodyPr>
            <a:normAutofit fontScale="90000"/>
          </a:bodyPr>
          <a:lstStyle/>
          <a:p>
            <a:r>
              <a:rPr lang="en-US" sz="8000" dirty="0">
                <a:latin typeface="Pointedly Mad" pitchFamily="2" charset="0"/>
              </a:rPr>
              <a:t>Alex Hoffman</a:t>
            </a:r>
            <a:br>
              <a:rPr lang="en-US" dirty="0">
                <a:latin typeface="Pointedly Mad" pitchFamily="2" charset="0"/>
              </a:rPr>
            </a:br>
            <a:r>
              <a:rPr lang="en-US" dirty="0">
                <a:latin typeface="Pointedly Mad" pitchFamily="2" charset="0"/>
              </a:rPr>
              <a:t>@RedWedgeX</a:t>
            </a:r>
          </a:p>
        </p:txBody>
      </p:sp>
      <p:sp>
        <p:nvSpPr>
          <p:cNvPr id="3" name="Content Placeholder 2">
            <a:extLst>
              <a:ext uri="{FF2B5EF4-FFF2-40B4-BE49-F238E27FC236}">
                <a16:creationId xmlns:a16="http://schemas.microsoft.com/office/drawing/2014/main" id="{A056FD69-6C8D-B94D-9284-9863156AF747}"/>
              </a:ext>
            </a:extLst>
          </p:cNvPr>
          <p:cNvSpPr>
            <a:spLocks noGrp="1"/>
          </p:cNvSpPr>
          <p:nvPr>
            <p:ph idx="1"/>
          </p:nvPr>
        </p:nvSpPr>
        <p:spPr>
          <a:xfrm>
            <a:off x="838200" y="2594342"/>
            <a:ext cx="10515600" cy="3965387"/>
          </a:xfrm>
        </p:spPr>
        <p:txBody>
          <a:bodyPr>
            <a:normAutofit/>
          </a:bodyPr>
          <a:lstStyle/>
          <a:p>
            <a:r>
              <a:rPr lang="en-US" sz="4000" dirty="0" err="1"/>
              <a:t>Pentester</a:t>
            </a:r>
            <a:r>
              <a:rPr lang="en-US" sz="4000" dirty="0"/>
              <a:t>/Red Teamer @ </a:t>
            </a:r>
          </a:p>
          <a:p>
            <a:r>
              <a:rPr lang="en-US" sz="4000" dirty="0"/>
              <a:t>Ham Radio Enthusiast (N3RDO)</a:t>
            </a:r>
          </a:p>
          <a:p>
            <a:r>
              <a:rPr lang="en-US" sz="4000" dirty="0"/>
              <a:t>D&amp;D Player &amp; Dungeon Master</a:t>
            </a:r>
          </a:p>
          <a:p>
            <a:r>
              <a:rPr lang="en-US" sz="4000" dirty="0" err="1"/>
              <a:t>CactusCon</a:t>
            </a:r>
            <a:r>
              <a:rPr lang="en-US" sz="4000" dirty="0"/>
              <a:t> Staff &amp; </a:t>
            </a:r>
            <a:r>
              <a:rPr lang="en-US" sz="4000" dirty="0" err="1"/>
              <a:t>VetCon</a:t>
            </a:r>
            <a:r>
              <a:rPr lang="en-US" sz="4000" dirty="0"/>
              <a:t> Discord Admin</a:t>
            </a:r>
          </a:p>
          <a:p>
            <a:r>
              <a:rPr lang="en-US" sz="4000" dirty="0"/>
              <a:t>All Around Great Guy</a:t>
            </a:r>
          </a:p>
        </p:txBody>
      </p:sp>
      <p:pic>
        <p:nvPicPr>
          <p:cNvPr id="1026" name="Picture 2" descr="Viasat (American company) - Wikipedia">
            <a:extLst>
              <a:ext uri="{FF2B5EF4-FFF2-40B4-BE49-F238E27FC236}">
                <a16:creationId xmlns:a16="http://schemas.microsoft.com/office/drawing/2014/main" id="{F3E1DAC3-35E3-40AB-B6A1-CB104A9653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90" t="23098" r="8564" b="21590"/>
          <a:stretch/>
        </p:blipFill>
        <p:spPr bwMode="auto">
          <a:xfrm>
            <a:off x="6334383" y="2316533"/>
            <a:ext cx="2437477" cy="817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x Hoffman - Senior Offensive Security Engineer - Viasat Inc. | LinkedIn">
            <a:extLst>
              <a:ext uri="{FF2B5EF4-FFF2-40B4-BE49-F238E27FC236}">
                <a16:creationId xmlns:a16="http://schemas.microsoft.com/office/drawing/2014/main" id="{5DB5D72D-D10B-4EA9-9858-C374C760F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466" y="298764"/>
            <a:ext cx="1714574" cy="17145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F61700-0A25-4EAD-BB8C-A864E4E2A328}"/>
              </a:ext>
            </a:extLst>
          </p:cNvPr>
          <p:cNvSpPr txBox="1"/>
          <p:nvPr/>
        </p:nvSpPr>
        <p:spPr>
          <a:xfrm>
            <a:off x="967563" y="6339259"/>
            <a:ext cx="10232417" cy="369332"/>
          </a:xfrm>
          <a:prstGeom prst="rect">
            <a:avLst/>
          </a:prstGeom>
          <a:noFill/>
        </p:spPr>
        <p:txBody>
          <a:bodyPr wrap="none" rtlCol="0">
            <a:spAutoFit/>
          </a:bodyPr>
          <a:lstStyle/>
          <a:p>
            <a:r>
              <a:rPr lang="en-US" dirty="0"/>
              <a:t>Obligatory “Presentation and opinions are my own and have not been approved or vetted by my employer.”</a:t>
            </a:r>
          </a:p>
        </p:txBody>
      </p:sp>
    </p:spTree>
    <p:extLst>
      <p:ext uri="{BB962C8B-B14F-4D97-AF65-F5344CB8AC3E}">
        <p14:creationId xmlns:p14="http://schemas.microsoft.com/office/powerpoint/2010/main" val="1652879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7" y="0"/>
            <a:ext cx="9328417"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But There is Hope…</a:t>
            </a:r>
          </a:p>
        </p:txBody>
      </p:sp>
      <p:grpSp>
        <p:nvGrpSpPr>
          <p:cNvPr id="14" name="Group 13">
            <a:extLst>
              <a:ext uri="{FF2B5EF4-FFF2-40B4-BE49-F238E27FC236}">
                <a16:creationId xmlns:a16="http://schemas.microsoft.com/office/drawing/2014/main" id="{22496E75-05C6-8646-8D27-9B58AF674CE6}"/>
              </a:ext>
            </a:extLst>
          </p:cNvPr>
          <p:cNvGrpSpPr/>
          <p:nvPr/>
        </p:nvGrpSpPr>
        <p:grpSpPr>
          <a:xfrm>
            <a:off x="4128244" y="1909756"/>
            <a:ext cx="3322797" cy="3887007"/>
            <a:chOff x="8104821" y="1909756"/>
            <a:chExt cx="3322797" cy="3887007"/>
          </a:xfrm>
        </p:grpSpPr>
        <p:pic>
          <p:nvPicPr>
            <p:cNvPr id="4" name="Picture 3">
              <a:extLst>
                <a:ext uri="{FF2B5EF4-FFF2-40B4-BE49-F238E27FC236}">
                  <a16:creationId xmlns:a16="http://schemas.microsoft.com/office/drawing/2014/main" id="{0F875695-5EDD-E443-BBB8-C7054F67469D}"/>
                </a:ext>
              </a:extLst>
            </p:cNvPr>
            <p:cNvPicPr>
              <a:picLocks noChangeAspect="1"/>
            </p:cNvPicPr>
            <p:nvPr/>
          </p:nvPicPr>
          <p:blipFill>
            <a:blip r:embed="rId3">
              <a:extLst>
                <a:ext uri="{BEBA8EAE-BF5A-486C-A8C5-ECC9F3942E4B}">
                  <a14:imgProps xmlns:a14="http://schemas.microsoft.com/office/drawing/2010/main">
                    <a14:imgLayer>
                      <a14:imgEffect>
                        <a14:saturation sat="80000"/>
                      </a14:imgEffect>
                      <a14:imgEffect>
                        <a14:brightnessContrast bright="42000" contrast="4000"/>
                      </a14:imgEffect>
                    </a14:imgLayer>
                  </a14:imgProps>
                </a:ext>
              </a:extLst>
            </a:blip>
            <a:stretch>
              <a:fillRect/>
            </a:stretch>
          </p:blipFill>
          <p:spPr>
            <a:xfrm>
              <a:off x="8104821" y="1909756"/>
              <a:ext cx="3322797" cy="2887306"/>
            </a:xfrm>
            <a:prstGeom prst="rect">
              <a:avLst/>
            </a:prstGeom>
          </p:spPr>
        </p:pic>
        <p:sp>
          <p:nvSpPr>
            <p:cNvPr id="9" name="TextBox 8">
              <a:extLst>
                <a:ext uri="{FF2B5EF4-FFF2-40B4-BE49-F238E27FC236}">
                  <a16:creationId xmlns:a16="http://schemas.microsoft.com/office/drawing/2014/main" id="{6B940DF4-3DCE-0B4B-8F25-8E2054071FCC}"/>
                </a:ext>
              </a:extLst>
            </p:cNvPr>
            <p:cNvSpPr txBox="1"/>
            <p:nvPr/>
          </p:nvSpPr>
          <p:spPr>
            <a:xfrm>
              <a:off x="8104821" y="4873433"/>
              <a:ext cx="3067378" cy="923330"/>
            </a:xfrm>
            <a:prstGeom prst="rect">
              <a:avLst/>
            </a:prstGeom>
            <a:noFill/>
          </p:spPr>
          <p:txBody>
            <a:bodyPr wrap="none" rtlCol="0">
              <a:spAutoFit/>
            </a:bodyPr>
            <a:lstStyle/>
            <a:p>
              <a:r>
                <a:rPr lang="en-US" dirty="0"/>
                <a:t>Name: Docker </a:t>
              </a:r>
            </a:p>
            <a:p>
              <a:r>
                <a:rPr lang="en-US" dirty="0"/>
                <a:t>Race: Dire Whale</a:t>
              </a:r>
            </a:p>
            <a:p>
              <a:r>
                <a:rPr lang="en-US" dirty="0"/>
                <a:t>Class: Containerization Engine</a:t>
              </a:r>
            </a:p>
          </p:txBody>
        </p:sp>
      </p:grpSp>
      <p:grpSp>
        <p:nvGrpSpPr>
          <p:cNvPr id="13" name="Group 12">
            <a:extLst>
              <a:ext uri="{FF2B5EF4-FFF2-40B4-BE49-F238E27FC236}">
                <a16:creationId xmlns:a16="http://schemas.microsoft.com/office/drawing/2014/main" id="{027175EC-3BC0-A74F-A8D2-B8D26CBBEE84}"/>
              </a:ext>
            </a:extLst>
          </p:cNvPr>
          <p:cNvGrpSpPr/>
          <p:nvPr/>
        </p:nvGrpSpPr>
        <p:grpSpPr>
          <a:xfrm>
            <a:off x="1019801" y="1909756"/>
            <a:ext cx="2441374" cy="3887007"/>
            <a:chOff x="4799073" y="1909756"/>
            <a:chExt cx="2441374" cy="3887007"/>
          </a:xfrm>
        </p:grpSpPr>
        <p:pic>
          <p:nvPicPr>
            <p:cNvPr id="3" name="Picture 2">
              <a:extLst>
                <a:ext uri="{FF2B5EF4-FFF2-40B4-BE49-F238E27FC236}">
                  <a16:creationId xmlns:a16="http://schemas.microsoft.com/office/drawing/2014/main" id="{B6946836-7210-DF46-92F4-D2593BD405D4}"/>
                </a:ext>
              </a:extLst>
            </p:cNvPr>
            <p:cNvPicPr>
              <a:picLocks noChangeAspect="1"/>
            </p:cNvPicPr>
            <p:nvPr/>
          </p:nvPicPr>
          <p:blipFill>
            <a:blip r:embed="rId4"/>
            <a:stretch>
              <a:fillRect/>
            </a:stretch>
          </p:blipFill>
          <p:spPr>
            <a:xfrm>
              <a:off x="5203563" y="1909756"/>
              <a:ext cx="1612642" cy="2887306"/>
            </a:xfrm>
            <a:prstGeom prst="rect">
              <a:avLst/>
            </a:prstGeom>
          </p:spPr>
        </p:pic>
        <p:sp>
          <p:nvSpPr>
            <p:cNvPr id="10" name="TextBox 9">
              <a:extLst>
                <a:ext uri="{FF2B5EF4-FFF2-40B4-BE49-F238E27FC236}">
                  <a16:creationId xmlns:a16="http://schemas.microsoft.com/office/drawing/2014/main" id="{2DA344FF-080D-8A4E-BB17-77F48DB15A51}"/>
                </a:ext>
              </a:extLst>
            </p:cNvPr>
            <p:cNvSpPr txBox="1"/>
            <p:nvPr/>
          </p:nvSpPr>
          <p:spPr>
            <a:xfrm>
              <a:off x="4799073" y="4873433"/>
              <a:ext cx="2441374" cy="923330"/>
            </a:xfrm>
            <a:prstGeom prst="rect">
              <a:avLst/>
            </a:prstGeom>
            <a:noFill/>
          </p:spPr>
          <p:txBody>
            <a:bodyPr wrap="none" rtlCol="0">
              <a:spAutoFit/>
            </a:bodyPr>
            <a:lstStyle/>
            <a:p>
              <a:r>
                <a:rPr lang="en-US" dirty="0"/>
                <a:t>Name: Cisco </a:t>
              </a:r>
              <a:r>
                <a:rPr lang="en-US" dirty="0" err="1"/>
                <a:t>Flamehand</a:t>
              </a:r>
              <a:endParaRPr lang="en-US" dirty="0"/>
            </a:p>
            <a:p>
              <a:r>
                <a:rPr lang="en-US" dirty="0"/>
                <a:t>Race: Human</a:t>
              </a:r>
            </a:p>
            <a:p>
              <a:r>
                <a:rPr lang="en-US" dirty="0"/>
                <a:t>Class: Network Firewall</a:t>
              </a:r>
            </a:p>
          </p:txBody>
        </p:sp>
      </p:grpSp>
      <p:grpSp>
        <p:nvGrpSpPr>
          <p:cNvPr id="12" name="Group 11">
            <a:extLst>
              <a:ext uri="{FF2B5EF4-FFF2-40B4-BE49-F238E27FC236}">
                <a16:creationId xmlns:a16="http://schemas.microsoft.com/office/drawing/2014/main" id="{208BF67C-B26E-E94A-B918-E137C3B9ADF9}"/>
              </a:ext>
            </a:extLst>
          </p:cNvPr>
          <p:cNvGrpSpPr/>
          <p:nvPr/>
        </p:nvGrpSpPr>
        <p:grpSpPr>
          <a:xfrm>
            <a:off x="7862691" y="2206368"/>
            <a:ext cx="3574034" cy="3590395"/>
            <a:chOff x="846535" y="2129997"/>
            <a:chExt cx="3574034" cy="3590395"/>
          </a:xfrm>
        </p:grpSpPr>
        <p:pic>
          <p:nvPicPr>
            <p:cNvPr id="8" name="Picture 7">
              <a:extLst>
                <a:ext uri="{FF2B5EF4-FFF2-40B4-BE49-F238E27FC236}">
                  <a16:creationId xmlns:a16="http://schemas.microsoft.com/office/drawing/2014/main" id="{3305E42E-6B58-E349-A7E0-97F74239507E}"/>
                </a:ext>
              </a:extLst>
            </p:cNvPr>
            <p:cNvPicPr>
              <a:picLocks noChangeAspect="1"/>
            </p:cNvPicPr>
            <p:nvPr/>
          </p:nvPicPr>
          <p:blipFill>
            <a:blip r:embed="rId5"/>
            <a:stretch>
              <a:fillRect/>
            </a:stretch>
          </p:blipFill>
          <p:spPr>
            <a:xfrm>
              <a:off x="846535" y="2129997"/>
              <a:ext cx="3574034" cy="2501824"/>
            </a:xfrm>
            <a:prstGeom prst="rect">
              <a:avLst/>
            </a:prstGeom>
          </p:spPr>
        </p:pic>
        <p:sp>
          <p:nvSpPr>
            <p:cNvPr id="11" name="TextBox 10">
              <a:extLst>
                <a:ext uri="{FF2B5EF4-FFF2-40B4-BE49-F238E27FC236}">
                  <a16:creationId xmlns:a16="http://schemas.microsoft.com/office/drawing/2014/main" id="{413A6BAE-A32F-744B-8186-4979FCD62023}"/>
                </a:ext>
              </a:extLst>
            </p:cNvPr>
            <p:cNvSpPr txBox="1"/>
            <p:nvPr/>
          </p:nvSpPr>
          <p:spPr>
            <a:xfrm>
              <a:off x="1017053" y="4797062"/>
              <a:ext cx="2669257" cy="923330"/>
            </a:xfrm>
            <a:prstGeom prst="rect">
              <a:avLst/>
            </a:prstGeom>
            <a:noFill/>
          </p:spPr>
          <p:txBody>
            <a:bodyPr wrap="none" rtlCol="0">
              <a:spAutoFit/>
            </a:bodyPr>
            <a:lstStyle/>
            <a:p>
              <a:r>
                <a:rPr lang="en-US" dirty="0"/>
                <a:t>Name: Arachne Bluecoat</a:t>
              </a:r>
            </a:p>
            <a:p>
              <a:r>
                <a:rPr lang="en-US" dirty="0"/>
                <a:t>Race: Giant Spider</a:t>
              </a:r>
            </a:p>
            <a:p>
              <a:r>
                <a:rPr lang="en-US" dirty="0"/>
                <a:t>Class: Web Filtering Proxy</a:t>
              </a:r>
            </a:p>
          </p:txBody>
        </p:sp>
      </p:grpSp>
    </p:spTree>
    <p:extLst>
      <p:ext uri="{BB962C8B-B14F-4D97-AF65-F5344CB8AC3E}">
        <p14:creationId xmlns:p14="http://schemas.microsoft.com/office/powerpoint/2010/main" val="26965907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522514" y="0"/>
            <a:ext cx="8229600"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Party Defends…</a:t>
            </a:r>
          </a:p>
        </p:txBody>
      </p:sp>
      <p:grpSp>
        <p:nvGrpSpPr>
          <p:cNvPr id="9" name="Group 8">
            <a:extLst>
              <a:ext uri="{FF2B5EF4-FFF2-40B4-BE49-F238E27FC236}">
                <a16:creationId xmlns:a16="http://schemas.microsoft.com/office/drawing/2014/main" id="{B4FD5BAC-05CE-B245-A41E-A4757FBEA46A}"/>
              </a:ext>
            </a:extLst>
          </p:cNvPr>
          <p:cNvGrpSpPr/>
          <p:nvPr/>
        </p:nvGrpSpPr>
        <p:grpSpPr>
          <a:xfrm>
            <a:off x="2151529" y="1200329"/>
            <a:ext cx="7985666" cy="5323214"/>
            <a:chOff x="1808175" y="1200329"/>
            <a:chExt cx="7311897" cy="4874082"/>
          </a:xfrm>
        </p:grpSpPr>
        <p:pic>
          <p:nvPicPr>
            <p:cNvPr id="8" name="Picture 7">
              <a:extLst>
                <a:ext uri="{FF2B5EF4-FFF2-40B4-BE49-F238E27FC236}">
                  <a16:creationId xmlns:a16="http://schemas.microsoft.com/office/drawing/2014/main" id="{76040F44-8AB9-3848-B982-11A298012D5A}"/>
                </a:ext>
              </a:extLst>
            </p:cNvPr>
            <p:cNvPicPr>
              <a:picLocks noChangeAspect="1"/>
            </p:cNvPicPr>
            <p:nvPr/>
          </p:nvPicPr>
          <p:blipFill rotWithShape="1">
            <a:blip r:embed="rId3"/>
            <a:srcRect r="71466"/>
            <a:stretch/>
          </p:blipFill>
          <p:spPr>
            <a:xfrm>
              <a:off x="1808175" y="1200329"/>
              <a:ext cx="3478845" cy="4873819"/>
            </a:xfrm>
            <a:prstGeom prst="rect">
              <a:avLst/>
            </a:prstGeom>
          </p:spPr>
        </p:pic>
        <p:pic>
          <p:nvPicPr>
            <p:cNvPr id="23" name="Picture 22">
              <a:extLst>
                <a:ext uri="{FF2B5EF4-FFF2-40B4-BE49-F238E27FC236}">
                  <a16:creationId xmlns:a16="http://schemas.microsoft.com/office/drawing/2014/main" id="{AD587D33-3094-CD40-8F23-0DA42E6B0573}"/>
                </a:ext>
              </a:extLst>
            </p:cNvPr>
            <p:cNvPicPr>
              <a:picLocks noChangeAspect="1"/>
            </p:cNvPicPr>
            <p:nvPr/>
          </p:nvPicPr>
          <p:blipFill rotWithShape="1">
            <a:blip r:embed="rId3"/>
            <a:srcRect l="67374" r="1187"/>
            <a:stretch/>
          </p:blipFill>
          <p:spPr>
            <a:xfrm>
              <a:off x="5287020" y="1200592"/>
              <a:ext cx="3833052" cy="4873819"/>
            </a:xfrm>
            <a:prstGeom prst="rect">
              <a:avLst/>
            </a:prstGeom>
          </p:spPr>
        </p:pic>
      </p:grpSp>
    </p:spTree>
    <p:extLst>
      <p:ext uri="{BB962C8B-B14F-4D97-AF65-F5344CB8AC3E}">
        <p14:creationId xmlns:p14="http://schemas.microsoft.com/office/powerpoint/2010/main" val="2720405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DDD1-0EA5-B446-BED7-908C1BCE4AF9}"/>
              </a:ext>
            </a:extLst>
          </p:cNvPr>
          <p:cNvSpPr>
            <a:spLocks noGrp="1"/>
          </p:cNvSpPr>
          <p:nvPr>
            <p:ph type="title"/>
          </p:nvPr>
        </p:nvSpPr>
        <p:spPr/>
        <p:txBody>
          <a:bodyPr/>
          <a:lstStyle/>
          <a:p>
            <a:r>
              <a:rPr lang="en-US" dirty="0">
                <a:latin typeface="Pointedly Mad" pitchFamily="2" charset="0"/>
              </a:rPr>
              <a:t>Environmental Metrics– Security Requirements</a:t>
            </a:r>
          </a:p>
        </p:txBody>
      </p:sp>
      <p:sp>
        <p:nvSpPr>
          <p:cNvPr id="3" name="Content Placeholder 2">
            <a:extLst>
              <a:ext uri="{FF2B5EF4-FFF2-40B4-BE49-F238E27FC236}">
                <a16:creationId xmlns:a16="http://schemas.microsoft.com/office/drawing/2014/main" id="{A0D8B3BE-F353-A74E-A12C-C93B7AE9F537}"/>
              </a:ext>
            </a:extLst>
          </p:cNvPr>
          <p:cNvSpPr>
            <a:spLocks noGrp="1"/>
          </p:cNvSpPr>
          <p:nvPr>
            <p:ph idx="1"/>
          </p:nvPr>
        </p:nvSpPr>
        <p:spPr/>
        <p:txBody>
          <a:bodyPr/>
          <a:lstStyle/>
          <a:p>
            <a:r>
              <a:rPr lang="en-US" dirty="0"/>
              <a:t>These metrics enable the analyst to customize the CVSS score depending on the importance of the affected IT asset to a user’s organization.</a:t>
            </a:r>
          </a:p>
        </p:txBody>
      </p:sp>
      <p:pic>
        <p:nvPicPr>
          <p:cNvPr id="4" name="Picture 3">
            <a:extLst>
              <a:ext uri="{FF2B5EF4-FFF2-40B4-BE49-F238E27FC236}">
                <a16:creationId xmlns:a16="http://schemas.microsoft.com/office/drawing/2014/main" id="{49E7109D-A5BF-024A-9E39-267340F232D0}"/>
              </a:ext>
            </a:extLst>
          </p:cNvPr>
          <p:cNvPicPr>
            <a:picLocks noChangeAspect="1"/>
          </p:cNvPicPr>
          <p:nvPr/>
        </p:nvPicPr>
        <p:blipFill>
          <a:blip r:embed="rId2"/>
          <a:stretch>
            <a:fillRect/>
          </a:stretch>
        </p:blipFill>
        <p:spPr>
          <a:xfrm>
            <a:off x="432850" y="3664773"/>
            <a:ext cx="11353800" cy="1465440"/>
          </a:xfrm>
          <a:prstGeom prst="rect">
            <a:avLst/>
          </a:prstGeom>
        </p:spPr>
      </p:pic>
    </p:spTree>
    <p:extLst>
      <p:ext uri="{BB962C8B-B14F-4D97-AF65-F5344CB8AC3E}">
        <p14:creationId xmlns:p14="http://schemas.microsoft.com/office/powerpoint/2010/main" val="2676437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DDD1-0EA5-B446-BED7-908C1BCE4AF9}"/>
              </a:ext>
            </a:extLst>
          </p:cNvPr>
          <p:cNvSpPr>
            <a:spLocks noGrp="1"/>
          </p:cNvSpPr>
          <p:nvPr>
            <p:ph type="title"/>
          </p:nvPr>
        </p:nvSpPr>
        <p:spPr/>
        <p:txBody>
          <a:bodyPr/>
          <a:lstStyle/>
          <a:p>
            <a:r>
              <a:rPr lang="en-US" dirty="0">
                <a:latin typeface="Pointedly Mad" pitchFamily="2" charset="0"/>
              </a:rPr>
              <a:t>Environmental Metrics– Modified Base Metrics</a:t>
            </a:r>
          </a:p>
        </p:txBody>
      </p:sp>
      <p:sp>
        <p:nvSpPr>
          <p:cNvPr id="3" name="Content Placeholder 2">
            <a:extLst>
              <a:ext uri="{FF2B5EF4-FFF2-40B4-BE49-F238E27FC236}">
                <a16:creationId xmlns:a16="http://schemas.microsoft.com/office/drawing/2014/main" id="{A0D8B3BE-F353-A74E-A12C-C93B7AE9F537}"/>
              </a:ext>
            </a:extLst>
          </p:cNvPr>
          <p:cNvSpPr>
            <a:spLocks noGrp="1"/>
          </p:cNvSpPr>
          <p:nvPr>
            <p:ph idx="1"/>
          </p:nvPr>
        </p:nvSpPr>
        <p:spPr/>
        <p:txBody>
          <a:bodyPr/>
          <a:lstStyle/>
          <a:p>
            <a:r>
              <a:rPr lang="en-US" dirty="0"/>
              <a:t>These metrics enable the analyst to override individual Base metrics based on specific characteristics of a user’s environment. </a:t>
            </a:r>
          </a:p>
        </p:txBody>
      </p:sp>
      <p:pic>
        <p:nvPicPr>
          <p:cNvPr id="5" name="Picture 4">
            <a:extLst>
              <a:ext uri="{FF2B5EF4-FFF2-40B4-BE49-F238E27FC236}">
                <a16:creationId xmlns:a16="http://schemas.microsoft.com/office/drawing/2014/main" id="{0F605847-6A8E-9846-AFAD-610ED6B73669}"/>
              </a:ext>
            </a:extLst>
          </p:cNvPr>
          <p:cNvPicPr>
            <a:picLocks noChangeAspect="1"/>
          </p:cNvPicPr>
          <p:nvPr/>
        </p:nvPicPr>
        <p:blipFill>
          <a:blip r:embed="rId2"/>
          <a:stretch>
            <a:fillRect/>
          </a:stretch>
        </p:blipFill>
        <p:spPr>
          <a:xfrm>
            <a:off x="1739422" y="2943818"/>
            <a:ext cx="8713155" cy="2919976"/>
          </a:xfrm>
          <a:prstGeom prst="rect">
            <a:avLst/>
          </a:prstGeom>
        </p:spPr>
      </p:pic>
    </p:spTree>
    <p:extLst>
      <p:ext uri="{BB962C8B-B14F-4D97-AF65-F5344CB8AC3E}">
        <p14:creationId xmlns:p14="http://schemas.microsoft.com/office/powerpoint/2010/main" val="3444165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522514" y="0"/>
            <a:ext cx="8229600"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Party Defends…</a:t>
            </a:r>
          </a:p>
        </p:txBody>
      </p:sp>
      <p:grpSp>
        <p:nvGrpSpPr>
          <p:cNvPr id="9" name="Group 8">
            <a:extLst>
              <a:ext uri="{FF2B5EF4-FFF2-40B4-BE49-F238E27FC236}">
                <a16:creationId xmlns:a16="http://schemas.microsoft.com/office/drawing/2014/main" id="{B4FD5BAC-05CE-B245-A41E-A4757FBEA46A}"/>
              </a:ext>
            </a:extLst>
          </p:cNvPr>
          <p:cNvGrpSpPr/>
          <p:nvPr/>
        </p:nvGrpSpPr>
        <p:grpSpPr>
          <a:xfrm>
            <a:off x="2151529" y="1200329"/>
            <a:ext cx="7985666" cy="5323214"/>
            <a:chOff x="1808175" y="1200329"/>
            <a:chExt cx="7311897" cy="4874082"/>
          </a:xfrm>
        </p:grpSpPr>
        <p:pic>
          <p:nvPicPr>
            <p:cNvPr id="8" name="Picture 7">
              <a:extLst>
                <a:ext uri="{FF2B5EF4-FFF2-40B4-BE49-F238E27FC236}">
                  <a16:creationId xmlns:a16="http://schemas.microsoft.com/office/drawing/2014/main" id="{76040F44-8AB9-3848-B982-11A298012D5A}"/>
                </a:ext>
              </a:extLst>
            </p:cNvPr>
            <p:cNvPicPr>
              <a:picLocks noChangeAspect="1"/>
            </p:cNvPicPr>
            <p:nvPr/>
          </p:nvPicPr>
          <p:blipFill rotWithShape="1">
            <a:blip r:embed="rId3"/>
            <a:srcRect r="71466"/>
            <a:stretch/>
          </p:blipFill>
          <p:spPr>
            <a:xfrm>
              <a:off x="1808175" y="1200329"/>
              <a:ext cx="3478845" cy="4873819"/>
            </a:xfrm>
            <a:prstGeom prst="rect">
              <a:avLst/>
            </a:prstGeom>
          </p:spPr>
        </p:pic>
        <p:pic>
          <p:nvPicPr>
            <p:cNvPr id="23" name="Picture 22">
              <a:extLst>
                <a:ext uri="{FF2B5EF4-FFF2-40B4-BE49-F238E27FC236}">
                  <a16:creationId xmlns:a16="http://schemas.microsoft.com/office/drawing/2014/main" id="{AD587D33-3094-CD40-8F23-0DA42E6B0573}"/>
                </a:ext>
              </a:extLst>
            </p:cNvPr>
            <p:cNvPicPr>
              <a:picLocks noChangeAspect="1"/>
            </p:cNvPicPr>
            <p:nvPr/>
          </p:nvPicPr>
          <p:blipFill rotWithShape="1">
            <a:blip r:embed="rId3"/>
            <a:srcRect l="67374" r="1187"/>
            <a:stretch/>
          </p:blipFill>
          <p:spPr>
            <a:xfrm>
              <a:off x="5287020" y="1200592"/>
              <a:ext cx="3833052" cy="4873819"/>
            </a:xfrm>
            <a:prstGeom prst="rect">
              <a:avLst/>
            </a:prstGeom>
          </p:spPr>
        </p:pic>
      </p:grpSp>
      <p:sp>
        <p:nvSpPr>
          <p:cNvPr id="12" name="Rounded Rectangle 11">
            <a:extLst>
              <a:ext uri="{FF2B5EF4-FFF2-40B4-BE49-F238E27FC236}">
                <a16:creationId xmlns:a16="http://schemas.microsoft.com/office/drawing/2014/main" id="{0CADACEE-7743-794B-9930-52EAD8894018}"/>
              </a:ext>
            </a:extLst>
          </p:cNvPr>
          <p:cNvSpPr/>
          <p:nvPr/>
        </p:nvSpPr>
        <p:spPr>
          <a:xfrm>
            <a:off x="7897167" y="1963504"/>
            <a:ext cx="1013078" cy="229682"/>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C5AB305-38FE-334B-A6BF-30B8B4C98C6D}"/>
              </a:ext>
            </a:extLst>
          </p:cNvPr>
          <p:cNvSpPr/>
          <p:nvPr/>
        </p:nvSpPr>
        <p:spPr>
          <a:xfrm>
            <a:off x="9483715" y="726748"/>
            <a:ext cx="1728908" cy="112955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6.9</a:t>
            </a:r>
          </a:p>
          <a:p>
            <a:pPr algn="ctr"/>
            <a:r>
              <a:rPr lang="en-US" sz="2400" dirty="0"/>
              <a:t>(Medium)</a:t>
            </a:r>
          </a:p>
        </p:txBody>
      </p:sp>
      <p:sp>
        <p:nvSpPr>
          <p:cNvPr id="25" name="Rounded Rectangle 24">
            <a:extLst>
              <a:ext uri="{FF2B5EF4-FFF2-40B4-BE49-F238E27FC236}">
                <a16:creationId xmlns:a16="http://schemas.microsoft.com/office/drawing/2014/main" id="{D39F1C03-2F7F-5D4D-B906-EC37C8BBA1DA}"/>
              </a:ext>
            </a:extLst>
          </p:cNvPr>
          <p:cNvSpPr/>
          <p:nvPr/>
        </p:nvSpPr>
        <p:spPr>
          <a:xfrm>
            <a:off x="3257686" y="1963504"/>
            <a:ext cx="441165" cy="229682"/>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33A07F08-1F2C-AF41-ADA0-E2CF2AE912D4}"/>
              </a:ext>
            </a:extLst>
          </p:cNvPr>
          <p:cNvSpPr/>
          <p:nvPr/>
        </p:nvSpPr>
        <p:spPr>
          <a:xfrm>
            <a:off x="7672510" y="2559088"/>
            <a:ext cx="330207" cy="229682"/>
          </a:xfrm>
          <a:prstGeom prst="roundRect">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AC16C9-ADBD-1F4F-8B71-0D93FB0B7A9C}"/>
              </a:ext>
            </a:extLst>
          </p:cNvPr>
          <p:cNvSpPr/>
          <p:nvPr/>
        </p:nvSpPr>
        <p:spPr>
          <a:xfrm>
            <a:off x="1467136" y="6480843"/>
            <a:ext cx="9257727" cy="369332"/>
          </a:xfrm>
          <a:prstGeom prst="rect">
            <a:avLst/>
          </a:prstGeom>
        </p:spPr>
        <p:txBody>
          <a:bodyPr wrap="none">
            <a:spAutoFit/>
          </a:bodyPr>
          <a:lstStyle/>
          <a:p>
            <a:r>
              <a:rPr lang="en-US" dirty="0">
                <a:solidFill>
                  <a:srgbClr val="FFFFFF"/>
                </a:solidFill>
                <a:latin typeface="Open Sans"/>
              </a:rPr>
              <a:t>Vector String - CVSS:3.1/AV:N/AC:L/PR:N/UI:N/S:U/C:H/I:H/A:H/RL:O/CR:L/MAV:A/MAC:H</a:t>
            </a:r>
            <a:endParaRPr lang="en-US" dirty="0"/>
          </a:p>
        </p:txBody>
      </p:sp>
    </p:spTree>
    <p:extLst>
      <p:ext uri="{BB962C8B-B14F-4D97-AF65-F5344CB8AC3E}">
        <p14:creationId xmlns:p14="http://schemas.microsoft.com/office/powerpoint/2010/main" val="360852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7" y="0"/>
            <a:ext cx="9328417"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Army Arrives…</a:t>
            </a:r>
          </a:p>
        </p:txBody>
      </p:sp>
      <p:pic>
        <p:nvPicPr>
          <p:cNvPr id="2" name="Picture 1">
            <a:extLst>
              <a:ext uri="{FF2B5EF4-FFF2-40B4-BE49-F238E27FC236}">
                <a16:creationId xmlns:a16="http://schemas.microsoft.com/office/drawing/2014/main" id="{2E732F98-6608-2542-9F5A-13B4E9D9ADEE}"/>
              </a:ext>
            </a:extLst>
          </p:cNvPr>
          <p:cNvPicPr>
            <a:picLocks noChangeAspect="1"/>
          </p:cNvPicPr>
          <p:nvPr/>
        </p:nvPicPr>
        <p:blipFill>
          <a:blip r:embed="rId3"/>
          <a:stretch>
            <a:fillRect/>
          </a:stretch>
        </p:blipFill>
        <p:spPr>
          <a:xfrm>
            <a:off x="2083181" y="1200329"/>
            <a:ext cx="8457627" cy="3805932"/>
          </a:xfrm>
          <a:prstGeom prst="rect">
            <a:avLst/>
          </a:prstGeom>
        </p:spPr>
      </p:pic>
      <p:sp>
        <p:nvSpPr>
          <p:cNvPr id="15" name="Rectangle 14">
            <a:extLst>
              <a:ext uri="{FF2B5EF4-FFF2-40B4-BE49-F238E27FC236}">
                <a16:creationId xmlns:a16="http://schemas.microsoft.com/office/drawing/2014/main" id="{C43D88CD-A358-B147-AE7E-C49E94B2E395}"/>
              </a:ext>
            </a:extLst>
          </p:cNvPr>
          <p:cNvSpPr/>
          <p:nvPr/>
        </p:nvSpPr>
        <p:spPr>
          <a:xfrm>
            <a:off x="543140" y="4848154"/>
            <a:ext cx="11240932"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Pointedly Mad" pitchFamily="2" charset="0"/>
              </a:rPr>
              <a:t>Crypt0K1d666 has been defeated…</a:t>
            </a:r>
            <a:endParaRPr lang="en-US" sz="5400" cap="none" spc="0" dirty="0">
              <a:ln w="0"/>
              <a:solidFill>
                <a:schemeClr val="tx1"/>
              </a:solidFill>
              <a:effectLst>
                <a:outerShdw blurRad="38100" dist="19050" dir="2700000" algn="tl" rotWithShape="0">
                  <a:schemeClr val="dk1">
                    <a:alpha val="40000"/>
                  </a:schemeClr>
                </a:outerShdw>
              </a:effectLst>
              <a:latin typeface="Pointedly Mad" pitchFamily="2" charset="0"/>
            </a:endParaRPr>
          </a:p>
        </p:txBody>
      </p:sp>
      <p:sp>
        <p:nvSpPr>
          <p:cNvPr id="16" name="Rectangle 15">
            <a:extLst>
              <a:ext uri="{FF2B5EF4-FFF2-40B4-BE49-F238E27FC236}">
                <a16:creationId xmlns:a16="http://schemas.microsoft.com/office/drawing/2014/main" id="{6D38B481-0BE2-9945-9A11-3D8502BB552F}"/>
              </a:ext>
            </a:extLst>
          </p:cNvPr>
          <p:cNvSpPr/>
          <p:nvPr/>
        </p:nvSpPr>
        <p:spPr>
          <a:xfrm>
            <a:off x="607037" y="5646822"/>
            <a:ext cx="11240932" cy="1200329"/>
          </a:xfrm>
          <a:prstGeom prst="rect">
            <a:avLst/>
          </a:prstGeom>
          <a:noFill/>
        </p:spPr>
        <p:txBody>
          <a:bodyPr wrap="square" lIns="91440" tIns="45720" rIns="91440" bIns="45720">
            <a:spAutoFit/>
          </a:bodyPr>
          <a:lstStyle/>
          <a:p>
            <a:pPr algn="ctr"/>
            <a:r>
              <a:rPr lang="en-US" sz="7200" dirty="0">
                <a:ln w="0"/>
                <a:effectLst>
                  <a:outerShdw blurRad="38100" dist="19050" dir="2700000" algn="tl" rotWithShape="0">
                    <a:schemeClr val="dk1">
                      <a:alpha val="40000"/>
                    </a:schemeClr>
                  </a:outerShdw>
                </a:effectLst>
                <a:latin typeface="Pointedly Mad" pitchFamily="2" charset="0"/>
              </a:rPr>
              <a:t>FOR NOW.</a:t>
            </a:r>
            <a:endParaRPr lang="en-US" sz="7200" cap="none" spc="0" dirty="0">
              <a:ln w="0"/>
              <a:solidFill>
                <a:schemeClr val="tx1"/>
              </a:solidFill>
              <a:effectLst>
                <a:outerShdw blurRad="38100" dist="19050" dir="2700000" algn="tl" rotWithShape="0">
                  <a:schemeClr val="dk1">
                    <a:alpha val="40000"/>
                  </a:schemeClr>
                </a:outerShdw>
              </a:effectLst>
              <a:latin typeface="Pointedly Mad" pitchFamily="2" charset="0"/>
            </a:endParaRPr>
          </a:p>
        </p:txBody>
      </p:sp>
    </p:spTree>
    <p:extLst>
      <p:ext uri="{BB962C8B-B14F-4D97-AF65-F5344CB8AC3E}">
        <p14:creationId xmlns:p14="http://schemas.microsoft.com/office/powerpoint/2010/main" val="6637798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heckerboard(across)">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7" y="0"/>
            <a:ext cx="9328417"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Takeaways</a:t>
            </a:r>
          </a:p>
        </p:txBody>
      </p:sp>
      <p:sp>
        <p:nvSpPr>
          <p:cNvPr id="3" name="TextBox 2">
            <a:extLst>
              <a:ext uri="{FF2B5EF4-FFF2-40B4-BE49-F238E27FC236}">
                <a16:creationId xmlns:a16="http://schemas.microsoft.com/office/drawing/2014/main" id="{1BBFD722-F39F-5C41-9F50-FEF4FFB7A0B1}"/>
              </a:ext>
            </a:extLst>
          </p:cNvPr>
          <p:cNvSpPr txBox="1"/>
          <p:nvPr/>
        </p:nvSpPr>
        <p:spPr>
          <a:xfrm>
            <a:off x="825023" y="1148156"/>
            <a:ext cx="10739043"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CVSS isn’t just overall scores and pretty QSRs!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Understanding the whole vector string (not just the number or word rating) helps get a better understanding of the vulnerability.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IT professionals can use the </a:t>
            </a:r>
            <a:r>
              <a:rPr lang="en-US" sz="2800" i="1" dirty="0"/>
              <a:t>Environmental Scores</a:t>
            </a:r>
            <a:r>
              <a:rPr lang="en-US" sz="2800" dirty="0"/>
              <a:t> calculators to figure out ways to protect vulnerable systems in the interim while preparing long-term solutions!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https://www.first.org/cvss/calculator/3.1</a:t>
            </a:r>
          </a:p>
        </p:txBody>
      </p:sp>
    </p:spTree>
    <p:extLst>
      <p:ext uri="{BB962C8B-B14F-4D97-AF65-F5344CB8AC3E}">
        <p14:creationId xmlns:p14="http://schemas.microsoft.com/office/powerpoint/2010/main" val="847755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7" y="0"/>
            <a:ext cx="9328417"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Thank you!</a:t>
            </a:r>
          </a:p>
        </p:txBody>
      </p:sp>
      <p:sp>
        <p:nvSpPr>
          <p:cNvPr id="3" name="TextBox 2">
            <a:extLst>
              <a:ext uri="{FF2B5EF4-FFF2-40B4-BE49-F238E27FC236}">
                <a16:creationId xmlns:a16="http://schemas.microsoft.com/office/drawing/2014/main" id="{1BBFD722-F39F-5C41-9F50-FEF4FFB7A0B1}"/>
              </a:ext>
            </a:extLst>
          </p:cNvPr>
          <p:cNvSpPr txBox="1"/>
          <p:nvPr/>
        </p:nvSpPr>
        <p:spPr>
          <a:xfrm>
            <a:off x="825023" y="1541564"/>
            <a:ext cx="10739043" cy="3539430"/>
          </a:xfrm>
          <a:prstGeom prst="rect">
            <a:avLst/>
          </a:prstGeom>
          <a:noFill/>
        </p:spPr>
        <p:txBody>
          <a:bodyPr wrap="square" rtlCol="0">
            <a:spAutoFit/>
          </a:bodyPr>
          <a:lstStyle/>
          <a:p>
            <a:pPr marL="285750" indent="-285750">
              <a:buFont typeface="Arial" panose="020B0604020202020204" pitchFamily="34" charset="0"/>
              <a:buChar char="•"/>
            </a:pPr>
            <a:r>
              <a:rPr lang="en-US" sz="4800" dirty="0"/>
              <a:t>Twitter: </a:t>
            </a:r>
            <a:r>
              <a:rPr lang="en-US" sz="4800" dirty="0" err="1"/>
              <a:t>RedWedgeX</a:t>
            </a:r>
            <a:endParaRPr lang="en-US" sz="4800" dirty="0"/>
          </a:p>
          <a:p>
            <a:pPr marL="285750" indent="-285750">
              <a:buFont typeface="Arial" panose="020B0604020202020204" pitchFamily="34" charset="0"/>
              <a:buChar char="•"/>
            </a:pPr>
            <a:r>
              <a:rPr lang="en-US" sz="4800" dirty="0"/>
              <a:t>Discord: </a:t>
            </a:r>
            <a:r>
              <a:rPr lang="en-US" sz="4800" dirty="0" err="1"/>
              <a:t>RedWedgeX</a:t>
            </a:r>
            <a:endParaRPr lang="en-US" sz="4800" dirty="0"/>
          </a:p>
          <a:p>
            <a:pPr marL="285750" indent="-285750">
              <a:buFont typeface="Arial" panose="020B0604020202020204" pitchFamily="34" charset="0"/>
              <a:buChar char="•"/>
            </a:pPr>
            <a:r>
              <a:rPr lang="en-US" sz="4800" dirty="0" err="1"/>
              <a:t>Github</a:t>
            </a:r>
            <a:r>
              <a:rPr lang="en-US" sz="4800" dirty="0"/>
              <a:t>: </a:t>
            </a:r>
            <a:r>
              <a:rPr lang="en-US" sz="4800" dirty="0" err="1"/>
              <a:t>RedWedgeX</a:t>
            </a:r>
            <a:endParaRPr lang="en-US" sz="4800" dirty="0"/>
          </a:p>
          <a:p>
            <a:pPr marL="285750" indent="-285750">
              <a:buFont typeface="Arial" panose="020B0604020202020204" pitchFamily="34" charset="0"/>
              <a:buChar char="•"/>
            </a:pPr>
            <a:r>
              <a:rPr lang="en-US" sz="4800" dirty="0"/>
              <a:t>Email: </a:t>
            </a:r>
            <a:r>
              <a:rPr lang="en-US" sz="4800" dirty="0" err="1"/>
              <a:t>RedWedgeX</a:t>
            </a:r>
            <a:r>
              <a:rPr lang="en-US" sz="4800" dirty="0"/>
              <a:t>(at)Protonmail.com</a:t>
            </a:r>
          </a:p>
          <a:p>
            <a:r>
              <a:rPr lang="en-US" sz="2800" dirty="0"/>
              <a:t>(Sensing a theme?)</a:t>
            </a:r>
            <a:endParaRPr lang="en-US" sz="2400" dirty="0"/>
          </a:p>
        </p:txBody>
      </p:sp>
      <p:sp>
        <p:nvSpPr>
          <p:cNvPr id="4" name="Rectangle 3">
            <a:extLst>
              <a:ext uri="{FF2B5EF4-FFF2-40B4-BE49-F238E27FC236}">
                <a16:creationId xmlns:a16="http://schemas.microsoft.com/office/drawing/2014/main" id="{B5D105A7-C334-42B8-92E7-1F7E758D0D74}"/>
              </a:ext>
            </a:extLst>
          </p:cNvPr>
          <p:cNvSpPr/>
          <p:nvPr/>
        </p:nvSpPr>
        <p:spPr>
          <a:xfrm>
            <a:off x="607037" y="5181615"/>
            <a:ext cx="11056879" cy="1569660"/>
          </a:xfrm>
          <a:prstGeom prst="rect">
            <a:avLst/>
          </a:prstGeom>
          <a:noFill/>
        </p:spPr>
        <p:txBody>
          <a:bodyPr wrap="squar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latin typeface="Pointedly Mad" pitchFamily="2" charset="0"/>
              </a:rPr>
              <a:t>Questions?</a:t>
            </a:r>
          </a:p>
        </p:txBody>
      </p:sp>
      <p:pic>
        <p:nvPicPr>
          <p:cNvPr id="2050" name="Picture 2" descr="RedWedgeX (@RedWedgeX) | Twitter">
            <a:extLst>
              <a:ext uri="{FF2B5EF4-FFF2-40B4-BE49-F238E27FC236}">
                <a16:creationId xmlns:a16="http://schemas.microsoft.com/office/drawing/2014/main" id="{B15E1E26-EDE5-4477-A8A1-B701A9D74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66" y="1440943"/>
            <a:ext cx="2216217" cy="221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0641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7C86-9018-A442-9AE9-F44F38EB61AD}"/>
              </a:ext>
            </a:extLst>
          </p:cNvPr>
          <p:cNvSpPr>
            <a:spLocks noGrp="1"/>
          </p:cNvSpPr>
          <p:nvPr>
            <p:ph type="title"/>
          </p:nvPr>
        </p:nvSpPr>
        <p:spPr/>
        <p:txBody>
          <a:bodyPr>
            <a:normAutofit/>
          </a:bodyPr>
          <a:lstStyle/>
          <a:p>
            <a:r>
              <a:rPr lang="en-US" sz="5400" dirty="0">
                <a:latin typeface="Pointedly Mad" pitchFamily="2" charset="0"/>
              </a:rPr>
              <a:t>Common Vulnerability Scoring System</a:t>
            </a:r>
          </a:p>
        </p:txBody>
      </p:sp>
      <p:sp>
        <p:nvSpPr>
          <p:cNvPr id="3" name="Content Placeholder 2">
            <a:extLst>
              <a:ext uri="{FF2B5EF4-FFF2-40B4-BE49-F238E27FC236}">
                <a16:creationId xmlns:a16="http://schemas.microsoft.com/office/drawing/2014/main" id="{A056FD69-6C8D-B94D-9284-9863156AF747}"/>
              </a:ext>
            </a:extLst>
          </p:cNvPr>
          <p:cNvSpPr>
            <a:spLocks noGrp="1"/>
          </p:cNvSpPr>
          <p:nvPr>
            <p:ph idx="1"/>
          </p:nvPr>
        </p:nvSpPr>
        <p:spPr/>
        <p:txBody>
          <a:bodyPr>
            <a:normAutofit lnSpcReduction="10000"/>
          </a:bodyPr>
          <a:lstStyle/>
          <a:p>
            <a:r>
              <a:rPr lang="en-US" sz="3200" dirty="0"/>
              <a:t>Free and open industry standard for assessing the severity of computer system security vulnerabilities.</a:t>
            </a:r>
          </a:p>
          <a:p>
            <a:r>
              <a:rPr lang="en-US" sz="3200" dirty="0"/>
              <a:t>Measures SEVERITY of a vulnerability while considering RISK.</a:t>
            </a:r>
          </a:p>
          <a:p>
            <a:r>
              <a:rPr lang="en-US" sz="3200" dirty="0"/>
              <a:t>Originally released in 2005. Current version, 3.1, released June 2019.</a:t>
            </a:r>
          </a:p>
          <a:p>
            <a:r>
              <a:rPr lang="en-US" sz="3200" dirty="0"/>
              <a:t>Can be used by security professionals as a tool to allow responders to prioritize responses and resources according to threat and system owners to understand the risks to their products.</a:t>
            </a:r>
          </a:p>
          <a:p>
            <a:endParaRPr lang="en-US" sz="3200" dirty="0"/>
          </a:p>
        </p:txBody>
      </p:sp>
    </p:spTree>
    <p:extLst>
      <p:ext uri="{BB962C8B-B14F-4D97-AF65-F5344CB8AC3E}">
        <p14:creationId xmlns:p14="http://schemas.microsoft.com/office/powerpoint/2010/main" val="54690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C598-CE48-F34C-9AD1-502F521C529D}"/>
              </a:ext>
            </a:extLst>
          </p:cNvPr>
          <p:cNvSpPr>
            <a:spLocks noGrp="1"/>
          </p:cNvSpPr>
          <p:nvPr>
            <p:ph type="title"/>
          </p:nvPr>
        </p:nvSpPr>
        <p:spPr/>
        <p:txBody>
          <a:bodyPr>
            <a:normAutofit/>
          </a:bodyPr>
          <a:lstStyle/>
          <a:p>
            <a:r>
              <a:rPr lang="en-US" sz="5400" dirty="0">
                <a:latin typeface="Pointedly Mad" pitchFamily="2" charset="0"/>
              </a:rPr>
              <a:t>CVSS Qualitative Severity Ratings</a:t>
            </a:r>
          </a:p>
        </p:txBody>
      </p:sp>
      <p:pic>
        <p:nvPicPr>
          <p:cNvPr id="4" name="Content Placeholder 3">
            <a:extLst>
              <a:ext uri="{FF2B5EF4-FFF2-40B4-BE49-F238E27FC236}">
                <a16:creationId xmlns:a16="http://schemas.microsoft.com/office/drawing/2014/main" id="{396BE60F-EE5D-6C4F-B2D2-20B404FB25EC}"/>
              </a:ext>
            </a:extLst>
          </p:cNvPr>
          <p:cNvPicPr>
            <a:picLocks noGrp="1" noChangeAspect="1"/>
          </p:cNvPicPr>
          <p:nvPr>
            <p:ph idx="1"/>
          </p:nvPr>
        </p:nvPicPr>
        <p:blipFill rotWithShape="1">
          <a:blip r:embed="rId2"/>
          <a:srcRect t="13029"/>
          <a:stretch/>
        </p:blipFill>
        <p:spPr>
          <a:xfrm>
            <a:off x="632386" y="1690688"/>
            <a:ext cx="10793842" cy="4643993"/>
          </a:xfrm>
          <a:prstGeom prst="rect">
            <a:avLst/>
          </a:prstGeom>
        </p:spPr>
      </p:pic>
    </p:spTree>
    <p:extLst>
      <p:ext uri="{BB962C8B-B14F-4D97-AF65-F5344CB8AC3E}">
        <p14:creationId xmlns:p14="http://schemas.microsoft.com/office/powerpoint/2010/main" val="107627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F6B2-6899-9E41-8C63-2C55EA1112F4}"/>
              </a:ext>
            </a:extLst>
          </p:cNvPr>
          <p:cNvSpPr>
            <a:spLocks noGrp="1"/>
          </p:cNvSpPr>
          <p:nvPr>
            <p:ph type="title"/>
          </p:nvPr>
        </p:nvSpPr>
        <p:spPr/>
        <p:txBody>
          <a:bodyPr>
            <a:normAutofit/>
          </a:bodyPr>
          <a:lstStyle/>
          <a:p>
            <a:r>
              <a:rPr lang="en-US" sz="5400" dirty="0">
                <a:latin typeface="Pointedly Mad" pitchFamily="2" charset="0"/>
              </a:rPr>
              <a:t>CVSS Vector String</a:t>
            </a:r>
          </a:p>
        </p:txBody>
      </p:sp>
      <p:sp>
        <p:nvSpPr>
          <p:cNvPr id="3" name="Content Placeholder 2">
            <a:extLst>
              <a:ext uri="{FF2B5EF4-FFF2-40B4-BE49-F238E27FC236}">
                <a16:creationId xmlns:a16="http://schemas.microsoft.com/office/drawing/2014/main" id="{7AB2B094-2D96-524A-8B5C-D3FF22018758}"/>
              </a:ext>
            </a:extLst>
          </p:cNvPr>
          <p:cNvSpPr>
            <a:spLocks noGrp="1"/>
          </p:cNvSpPr>
          <p:nvPr>
            <p:ph idx="1"/>
          </p:nvPr>
        </p:nvSpPr>
        <p:spPr/>
        <p:txBody>
          <a:bodyPr/>
          <a:lstStyle/>
          <a:p>
            <a:r>
              <a:rPr lang="en-US" dirty="0"/>
              <a:t>A text representation of a set of CVSS metrics. </a:t>
            </a:r>
          </a:p>
          <a:p>
            <a:r>
              <a:rPr lang="en-US" dirty="0"/>
              <a:t>Commonly used to record or transfer CVSS metric information in a concise form.</a:t>
            </a:r>
          </a:p>
          <a:p>
            <a:endParaRPr lang="en-US" dirty="0"/>
          </a:p>
          <a:p>
            <a:endParaRPr lang="en-US" dirty="0"/>
          </a:p>
          <a:p>
            <a:r>
              <a:rPr lang="en-US" dirty="0"/>
              <a:t>Think of it like your D&amp;D stats block!</a:t>
            </a:r>
          </a:p>
          <a:p>
            <a:endParaRPr lang="en-US" dirty="0"/>
          </a:p>
        </p:txBody>
      </p:sp>
      <p:pic>
        <p:nvPicPr>
          <p:cNvPr id="4" name="Picture 3">
            <a:extLst>
              <a:ext uri="{FF2B5EF4-FFF2-40B4-BE49-F238E27FC236}">
                <a16:creationId xmlns:a16="http://schemas.microsoft.com/office/drawing/2014/main" id="{532B53F4-349C-4A48-B263-C846F5EB15EA}"/>
              </a:ext>
            </a:extLst>
          </p:cNvPr>
          <p:cNvPicPr>
            <a:picLocks noChangeAspect="1"/>
          </p:cNvPicPr>
          <p:nvPr/>
        </p:nvPicPr>
        <p:blipFill>
          <a:blip r:embed="rId3"/>
          <a:stretch>
            <a:fillRect/>
          </a:stretch>
        </p:blipFill>
        <p:spPr>
          <a:xfrm>
            <a:off x="1149350" y="3359389"/>
            <a:ext cx="9893300" cy="571500"/>
          </a:xfrm>
          <a:prstGeom prst="rect">
            <a:avLst/>
          </a:prstGeom>
        </p:spPr>
      </p:pic>
      <p:sp>
        <p:nvSpPr>
          <p:cNvPr id="5" name="TextBox 4">
            <a:extLst>
              <a:ext uri="{FF2B5EF4-FFF2-40B4-BE49-F238E27FC236}">
                <a16:creationId xmlns:a16="http://schemas.microsoft.com/office/drawing/2014/main" id="{E2C51DD8-36A9-4FD3-AA97-B14E1CB7E871}"/>
              </a:ext>
            </a:extLst>
          </p:cNvPr>
          <p:cNvSpPr txBox="1"/>
          <p:nvPr/>
        </p:nvSpPr>
        <p:spPr>
          <a:xfrm>
            <a:off x="1370187" y="5092995"/>
            <a:ext cx="9451626" cy="523220"/>
          </a:xfrm>
          <a:prstGeom prst="rect">
            <a:avLst/>
          </a:prstGeom>
          <a:solidFill>
            <a:schemeClr val="bg1"/>
          </a:solidFill>
        </p:spPr>
        <p:txBody>
          <a:bodyPr wrap="none" rtlCol="0">
            <a:spAutoFit/>
          </a:bodyPr>
          <a:lstStyle/>
          <a:p>
            <a:r>
              <a:rPr lang="en-US" sz="2800" dirty="0">
                <a:latin typeface="Consolas" panose="020B0609020204030204" pitchFamily="49" charset="0"/>
              </a:rPr>
              <a:t>D&amp;D:5E/STR:16/DEX:14/CON:18/INT:8/WIS:13/CHR:10</a:t>
            </a:r>
          </a:p>
        </p:txBody>
      </p:sp>
    </p:spTree>
    <p:extLst>
      <p:ext uri="{BB962C8B-B14F-4D97-AF65-F5344CB8AC3E}">
        <p14:creationId xmlns:p14="http://schemas.microsoft.com/office/powerpoint/2010/main" val="40328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129096" y="0"/>
            <a:ext cx="5901314" cy="1200329"/>
          </a:xfrm>
          <a:prstGeom prst="rect">
            <a:avLst/>
          </a:prstGeom>
          <a:noFill/>
        </p:spPr>
        <p:txBody>
          <a:bodyPr wrap="squar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Our Character</a:t>
            </a:r>
          </a:p>
        </p:txBody>
      </p:sp>
      <p:sp>
        <p:nvSpPr>
          <p:cNvPr id="8" name="Rectangle 7">
            <a:extLst>
              <a:ext uri="{FF2B5EF4-FFF2-40B4-BE49-F238E27FC236}">
                <a16:creationId xmlns:a16="http://schemas.microsoft.com/office/drawing/2014/main" id="{EF0DF88A-CC13-3E48-9664-46A9302D0664}"/>
              </a:ext>
            </a:extLst>
          </p:cNvPr>
          <p:cNvSpPr/>
          <p:nvPr/>
        </p:nvSpPr>
        <p:spPr>
          <a:xfrm>
            <a:off x="533390" y="1625257"/>
            <a:ext cx="11261602" cy="4939814"/>
          </a:xfrm>
          <a:prstGeom prst="rect">
            <a:avLst/>
          </a:prstGeom>
          <a:noFill/>
        </p:spPr>
        <p:txBody>
          <a:bodyPr wrap="square" lIns="91440" tIns="45720" rIns="91440" bIns="45720">
            <a:spAutoFit/>
          </a:bodyPr>
          <a:lstStyle/>
          <a:p>
            <a:r>
              <a:rPr lang="en-US" sz="5400" b="0" cap="none" spc="0" dirty="0">
                <a:ln w="0"/>
                <a:solidFill>
                  <a:schemeClr val="tx1"/>
                </a:solidFill>
                <a:effectLst>
                  <a:outerShdw blurRad="38100" dist="19050" dir="2700000" algn="tl" rotWithShape="0">
                    <a:schemeClr val="dk1">
                      <a:alpha val="40000"/>
                    </a:schemeClr>
                  </a:outerShdw>
                </a:effectLst>
              </a:rPr>
              <a:t>Name: </a:t>
            </a:r>
            <a:r>
              <a:rPr lang="en-US" sz="5400" b="1" cap="none" spc="0" dirty="0">
                <a:ln w="0"/>
                <a:solidFill>
                  <a:schemeClr val="tx1"/>
                </a:solidFill>
                <a:effectLst>
                  <a:outerShdw blurRad="38100" dist="19050" dir="2700000" algn="tl" rotWithShape="0">
                    <a:schemeClr val="dk1">
                      <a:alpha val="40000"/>
                    </a:schemeClr>
                  </a:outerShdw>
                </a:effectLst>
              </a:rPr>
              <a:t>Confluentus</a:t>
            </a:r>
          </a:p>
          <a:p>
            <a:r>
              <a:rPr lang="en-US" sz="5400" cap="none" spc="0" dirty="0">
                <a:ln w="0"/>
                <a:solidFill>
                  <a:schemeClr val="tx1"/>
                </a:solidFill>
                <a:effectLst>
                  <a:outerShdw blurRad="38100" dist="19050" dir="2700000" algn="tl" rotWithShape="0">
                    <a:schemeClr val="dk1">
                      <a:alpha val="40000"/>
                    </a:schemeClr>
                  </a:outerShdw>
                </a:effectLst>
              </a:rPr>
              <a:t>Race: </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dirty="0">
                <a:ln w="0"/>
                <a:effectLst>
                  <a:outerShdw blurRad="38100" dist="19050" dir="2700000" algn="tl" rotWithShape="0">
                    <a:schemeClr val="dk1">
                      <a:alpha val="40000"/>
                    </a:schemeClr>
                  </a:outerShdw>
                </a:effectLst>
              </a:rPr>
              <a:t>Dwarf</a:t>
            </a:r>
            <a:endParaRPr lang="en-US" sz="5400" b="1" cap="none" spc="0" dirty="0">
              <a:ln w="0"/>
              <a:solidFill>
                <a:schemeClr val="tx1"/>
              </a:solidFill>
              <a:effectLst>
                <a:outerShdw blurRad="38100" dist="19050" dir="2700000" algn="tl" rotWithShape="0">
                  <a:schemeClr val="dk1">
                    <a:alpha val="40000"/>
                  </a:schemeClr>
                </a:outerShdw>
              </a:effectLst>
            </a:endParaRPr>
          </a:p>
          <a:p>
            <a:r>
              <a:rPr lang="en-US" sz="5400" cap="none" spc="0" dirty="0">
                <a:ln w="0"/>
                <a:solidFill>
                  <a:schemeClr val="tx1"/>
                </a:solidFill>
                <a:effectLst>
                  <a:outerShdw blurRad="38100" dist="19050" dir="2700000" algn="tl" rotWithShape="0">
                    <a:schemeClr val="dk1">
                      <a:alpha val="40000"/>
                    </a:schemeClr>
                  </a:outerShdw>
                </a:effectLst>
              </a:rPr>
              <a:t>Class: </a:t>
            </a:r>
            <a:r>
              <a:rPr lang="en-US" sz="5400" b="1" cap="none" spc="0" dirty="0">
                <a:ln w="0"/>
                <a:solidFill>
                  <a:schemeClr val="tx1"/>
                </a:solidFill>
                <a:effectLst>
                  <a:outerShdw blurRad="38100" dist="19050" dir="2700000" algn="tl" rotWithShape="0">
                    <a:schemeClr val="dk1">
                      <a:alpha val="40000"/>
                    </a:schemeClr>
                  </a:outerShdw>
                </a:effectLst>
              </a:rPr>
              <a:t>Bard</a:t>
            </a:r>
            <a:endParaRPr lang="en-US" sz="5400" b="1" dirty="0">
              <a:ln w="0"/>
              <a:effectLst>
                <a:outerShdw blurRad="38100" dist="19050" dir="2700000" algn="tl" rotWithShape="0">
                  <a:schemeClr val="dk1">
                    <a:alpha val="40000"/>
                  </a:schemeClr>
                </a:outerShdw>
              </a:effectLst>
            </a:endParaRPr>
          </a:p>
          <a:p>
            <a:endParaRPr lang="en-US" sz="1500" b="1" dirty="0">
              <a:ln w="0"/>
              <a:effectLst>
                <a:outerShdw blurRad="38100" dist="19050" dir="2700000" algn="tl" rotWithShape="0">
                  <a:schemeClr val="dk1">
                    <a:alpha val="40000"/>
                  </a:schemeClr>
                </a:outerShdw>
              </a:effectLst>
            </a:endParaRPr>
          </a:p>
          <a:p>
            <a:r>
              <a:rPr lang="en-US" sz="4500" dirty="0">
                <a:ln w="0"/>
                <a:effectLst>
                  <a:outerShdw blurRad="38100" dist="19050" dir="2700000" algn="tl" rotWithShape="0">
                    <a:schemeClr val="dk1">
                      <a:alpha val="40000"/>
                    </a:schemeClr>
                  </a:outerShdw>
                </a:effectLst>
              </a:rPr>
              <a:t>Background: </a:t>
            </a:r>
            <a:r>
              <a:rPr lang="en-US" sz="4500" b="1" dirty="0">
                <a:ln w="0"/>
                <a:effectLst>
                  <a:outerShdw blurRad="38100" dist="19050" dir="2700000" algn="tl" rotWithShape="0">
                    <a:schemeClr val="dk1">
                      <a:alpha val="40000"/>
                    </a:schemeClr>
                  </a:outerShdw>
                </a:effectLst>
              </a:rPr>
              <a:t>Historian and capable fighter who travels the realm adventuring and thirsting for knowledge, combat, and a good cup of Java.</a:t>
            </a:r>
            <a:endParaRPr lang="en-US" sz="450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52AE9F7A-F8C3-8844-AED7-5A5E0B46186A}"/>
              </a:ext>
            </a:extLst>
          </p:cNvPr>
          <p:cNvPicPr>
            <a:picLocks noChangeAspect="1"/>
          </p:cNvPicPr>
          <p:nvPr/>
        </p:nvPicPr>
        <p:blipFill rotWithShape="1">
          <a:blip r:embed="rId3"/>
          <a:srcRect b="7131"/>
          <a:stretch/>
        </p:blipFill>
        <p:spPr>
          <a:xfrm>
            <a:off x="7591421" y="213224"/>
            <a:ext cx="3305753" cy="4154948"/>
          </a:xfrm>
          <a:prstGeom prst="rect">
            <a:avLst/>
          </a:prstGeom>
        </p:spPr>
      </p:pic>
      <p:pic>
        <p:nvPicPr>
          <p:cNvPr id="2" name="Picture 1">
            <a:extLst>
              <a:ext uri="{FF2B5EF4-FFF2-40B4-BE49-F238E27FC236}">
                <a16:creationId xmlns:a16="http://schemas.microsoft.com/office/drawing/2014/main" id="{045EFAF1-197C-CC44-9850-7C8A9AEB152E}"/>
              </a:ext>
            </a:extLst>
          </p:cNvPr>
          <p:cNvPicPr>
            <a:picLocks noChangeAspect="1"/>
          </p:cNvPicPr>
          <p:nvPr/>
        </p:nvPicPr>
        <p:blipFill>
          <a:blip r:embed="rId4"/>
          <a:stretch>
            <a:fillRect/>
          </a:stretch>
        </p:blipFill>
        <p:spPr>
          <a:xfrm rot="1750362">
            <a:off x="10170164" y="1079527"/>
            <a:ext cx="347153" cy="333266"/>
          </a:xfrm>
          <a:prstGeom prst="rect">
            <a:avLst/>
          </a:prstGeom>
          <a:scene3d>
            <a:camera prst="isometricTopUp"/>
            <a:lightRig rig="threePt" dir="t"/>
          </a:scene3d>
        </p:spPr>
      </p:pic>
    </p:spTree>
    <p:extLst>
      <p:ext uri="{BB962C8B-B14F-4D97-AF65-F5344CB8AC3E}">
        <p14:creationId xmlns:p14="http://schemas.microsoft.com/office/powerpoint/2010/main" val="2317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129096" y="0"/>
            <a:ext cx="7366578" cy="1200329"/>
          </a:xfrm>
          <a:prstGeom prst="rect">
            <a:avLst/>
          </a:prstGeom>
          <a:noFill/>
        </p:spPr>
        <p:txBody>
          <a:bodyPr wrap="squar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Story So Far</a:t>
            </a:r>
          </a:p>
        </p:txBody>
      </p:sp>
      <p:sp>
        <p:nvSpPr>
          <p:cNvPr id="3" name="Rectangle 2">
            <a:extLst>
              <a:ext uri="{FF2B5EF4-FFF2-40B4-BE49-F238E27FC236}">
                <a16:creationId xmlns:a16="http://schemas.microsoft.com/office/drawing/2014/main" id="{0B9DC969-D330-6048-ACA1-FD73F3D8E099}"/>
              </a:ext>
            </a:extLst>
          </p:cNvPr>
          <p:cNvSpPr/>
          <p:nvPr/>
        </p:nvSpPr>
        <p:spPr>
          <a:xfrm>
            <a:off x="1106501" y="5255879"/>
            <a:ext cx="10688491" cy="1323439"/>
          </a:xfrm>
          <a:prstGeom prst="rect">
            <a:avLst/>
          </a:prstGeom>
          <a:noFill/>
        </p:spPr>
        <p:txBody>
          <a:bodyPr wrap="square" lIns="91440" tIns="45720" rIns="91440" bIns="45720">
            <a:spAutoFit/>
          </a:bodyPr>
          <a:lstStyle/>
          <a:p>
            <a:r>
              <a:rPr lang="en-US" sz="8000" dirty="0">
                <a:latin typeface="Pointedly Mad" pitchFamily="2" charset="0"/>
              </a:rPr>
              <a:t>THE TOMB OF ZEROHDEH</a:t>
            </a:r>
          </a:p>
        </p:txBody>
      </p:sp>
      <p:pic>
        <p:nvPicPr>
          <p:cNvPr id="4" name="Picture 3">
            <a:extLst>
              <a:ext uri="{FF2B5EF4-FFF2-40B4-BE49-F238E27FC236}">
                <a16:creationId xmlns:a16="http://schemas.microsoft.com/office/drawing/2014/main" id="{5AC8A7FC-B4C9-724A-BE00-699730489806}"/>
              </a:ext>
            </a:extLst>
          </p:cNvPr>
          <p:cNvPicPr>
            <a:picLocks noChangeAspect="1"/>
          </p:cNvPicPr>
          <p:nvPr/>
        </p:nvPicPr>
        <p:blipFill>
          <a:blip r:embed="rId3"/>
          <a:stretch>
            <a:fillRect/>
          </a:stretch>
        </p:blipFill>
        <p:spPr>
          <a:xfrm>
            <a:off x="1962821" y="1268044"/>
            <a:ext cx="8322706" cy="4130143"/>
          </a:xfrm>
          <a:prstGeom prst="rect">
            <a:avLst/>
          </a:prstGeom>
        </p:spPr>
      </p:pic>
    </p:spTree>
    <p:extLst>
      <p:ext uri="{BB962C8B-B14F-4D97-AF65-F5344CB8AC3E}">
        <p14:creationId xmlns:p14="http://schemas.microsoft.com/office/powerpoint/2010/main" val="11048127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607038" y="0"/>
            <a:ext cx="7366578" cy="1200329"/>
          </a:xfrm>
          <a:prstGeom prst="rect">
            <a:avLst/>
          </a:prstGeom>
          <a:noFill/>
        </p:spPr>
        <p:txBody>
          <a:bodyPr wrap="square" lIns="91440" tIns="45720" rIns="91440" bIns="45720">
            <a:spAutoFit/>
          </a:bodyPr>
          <a:lstStyle/>
          <a:p>
            <a:r>
              <a:rPr lang="en-US" sz="7200" b="0" cap="none" spc="0" dirty="0">
                <a:ln w="0"/>
                <a:solidFill>
                  <a:schemeClr val="tx1"/>
                </a:solidFill>
                <a:effectLst>
                  <a:outerShdw blurRad="38100" dist="19050" dir="2700000" algn="tl" rotWithShape="0">
                    <a:schemeClr val="dk1">
                      <a:alpha val="40000"/>
                    </a:schemeClr>
                  </a:outerShdw>
                </a:effectLst>
                <a:latin typeface="Pointedly Mad" pitchFamily="2" charset="0"/>
              </a:rPr>
              <a:t>The Story Continues</a:t>
            </a:r>
          </a:p>
        </p:txBody>
      </p:sp>
      <p:pic>
        <p:nvPicPr>
          <p:cNvPr id="5" name="Picture 4">
            <a:extLst>
              <a:ext uri="{FF2B5EF4-FFF2-40B4-BE49-F238E27FC236}">
                <a16:creationId xmlns:a16="http://schemas.microsoft.com/office/drawing/2014/main" id="{FC7370FC-43F0-E746-84A7-F47ACA2670D7}"/>
              </a:ext>
            </a:extLst>
          </p:cNvPr>
          <p:cNvPicPr>
            <a:picLocks noChangeAspect="1"/>
          </p:cNvPicPr>
          <p:nvPr/>
        </p:nvPicPr>
        <p:blipFill>
          <a:blip r:embed="rId3"/>
          <a:stretch>
            <a:fillRect/>
          </a:stretch>
        </p:blipFill>
        <p:spPr>
          <a:xfrm>
            <a:off x="797521" y="1263078"/>
            <a:ext cx="4913884" cy="3087557"/>
          </a:xfrm>
          <a:prstGeom prst="rect">
            <a:avLst/>
          </a:prstGeom>
        </p:spPr>
      </p:pic>
      <p:pic>
        <p:nvPicPr>
          <p:cNvPr id="6" name="Picture 5">
            <a:extLst>
              <a:ext uri="{FF2B5EF4-FFF2-40B4-BE49-F238E27FC236}">
                <a16:creationId xmlns:a16="http://schemas.microsoft.com/office/drawing/2014/main" id="{12E7B7E0-31CF-A744-966C-F5F81C55C7E7}"/>
              </a:ext>
            </a:extLst>
          </p:cNvPr>
          <p:cNvPicPr>
            <a:picLocks noChangeAspect="1"/>
          </p:cNvPicPr>
          <p:nvPr/>
        </p:nvPicPr>
        <p:blipFill>
          <a:blip r:embed="rId4"/>
          <a:stretch>
            <a:fillRect/>
          </a:stretch>
        </p:blipFill>
        <p:spPr>
          <a:xfrm>
            <a:off x="2321051" y="2310063"/>
            <a:ext cx="5175195" cy="2907713"/>
          </a:xfrm>
          <a:prstGeom prst="rect">
            <a:avLst/>
          </a:prstGeom>
        </p:spPr>
      </p:pic>
      <p:pic>
        <p:nvPicPr>
          <p:cNvPr id="8" name="Picture 7">
            <a:extLst>
              <a:ext uri="{FF2B5EF4-FFF2-40B4-BE49-F238E27FC236}">
                <a16:creationId xmlns:a16="http://schemas.microsoft.com/office/drawing/2014/main" id="{8FD6AAFB-0F96-4244-BF7C-E5FBCE562068}"/>
              </a:ext>
            </a:extLst>
          </p:cNvPr>
          <p:cNvPicPr>
            <a:picLocks noChangeAspect="1"/>
          </p:cNvPicPr>
          <p:nvPr/>
        </p:nvPicPr>
        <p:blipFill>
          <a:blip r:embed="rId5"/>
          <a:stretch>
            <a:fillRect/>
          </a:stretch>
        </p:blipFill>
        <p:spPr>
          <a:xfrm>
            <a:off x="4468872" y="3579771"/>
            <a:ext cx="6712475" cy="2684990"/>
          </a:xfrm>
          <a:prstGeom prst="rect">
            <a:avLst/>
          </a:prstGeom>
        </p:spPr>
      </p:pic>
    </p:spTree>
    <p:extLst>
      <p:ext uri="{BB962C8B-B14F-4D97-AF65-F5344CB8AC3E}">
        <p14:creationId xmlns:p14="http://schemas.microsoft.com/office/powerpoint/2010/main" val="35557156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C6D537-501C-8745-87AF-52FC58A7AC06}"/>
              </a:ext>
            </a:extLst>
          </p:cNvPr>
          <p:cNvSpPr/>
          <p:nvPr/>
        </p:nvSpPr>
        <p:spPr>
          <a:xfrm>
            <a:off x="514830" y="0"/>
            <a:ext cx="9735670" cy="1015663"/>
          </a:xfrm>
          <a:prstGeom prst="rect">
            <a:avLst/>
          </a:prstGeom>
          <a:noFill/>
        </p:spPr>
        <p:txBody>
          <a:bodyPr wrap="square" lIns="91440" tIns="45720" rIns="91440" bIns="45720">
            <a:spAutoFit/>
          </a:bodyPr>
          <a:lstStyle/>
          <a:p>
            <a:r>
              <a:rPr lang="en-US" sz="6000" b="0" cap="none" spc="0" dirty="0">
                <a:ln w="0"/>
                <a:solidFill>
                  <a:schemeClr val="tx1"/>
                </a:solidFill>
                <a:effectLst>
                  <a:outerShdw blurRad="38100" dist="19050" dir="2700000" algn="tl" rotWithShape="0">
                    <a:schemeClr val="dk1">
                      <a:alpha val="40000"/>
                    </a:schemeClr>
                  </a:outerShdw>
                </a:effectLst>
                <a:latin typeface="Pointedly Mad" pitchFamily="2" charset="0"/>
              </a:rPr>
              <a:t>The BBEG (Big Bad Evil Guy)</a:t>
            </a:r>
          </a:p>
        </p:txBody>
      </p:sp>
      <p:sp>
        <p:nvSpPr>
          <p:cNvPr id="8" name="Rectangle 7">
            <a:extLst>
              <a:ext uri="{FF2B5EF4-FFF2-40B4-BE49-F238E27FC236}">
                <a16:creationId xmlns:a16="http://schemas.microsoft.com/office/drawing/2014/main" id="{EF0DF88A-CC13-3E48-9664-46A9302D0664}"/>
              </a:ext>
            </a:extLst>
          </p:cNvPr>
          <p:cNvSpPr/>
          <p:nvPr/>
        </p:nvSpPr>
        <p:spPr>
          <a:xfrm>
            <a:off x="668511" y="1422918"/>
            <a:ext cx="10335025" cy="4031873"/>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Name: </a:t>
            </a:r>
            <a:r>
              <a:rPr lang="en-US" sz="4400" b="1" dirty="0">
                <a:ln w="0"/>
                <a:effectLst>
                  <a:outerShdw blurRad="38100" dist="19050" dir="2700000" algn="tl" rotWithShape="0">
                    <a:schemeClr val="dk1">
                      <a:alpha val="40000"/>
                    </a:schemeClr>
                  </a:outerShdw>
                </a:effectLst>
              </a:rPr>
              <a:t>Crypt0K1d666</a:t>
            </a:r>
            <a:endParaRPr lang="en-US" sz="4400" b="1" cap="none" spc="0" dirty="0">
              <a:ln w="0"/>
              <a:solidFill>
                <a:schemeClr val="tx1"/>
              </a:solidFill>
              <a:effectLst>
                <a:outerShdw blurRad="38100" dist="19050" dir="2700000" algn="tl" rotWithShape="0">
                  <a:schemeClr val="dk1">
                    <a:alpha val="40000"/>
                  </a:schemeClr>
                </a:outerShdw>
              </a:effectLst>
            </a:endParaRPr>
          </a:p>
          <a:p>
            <a:r>
              <a:rPr lang="en-US" sz="4400" cap="none" spc="0" dirty="0">
                <a:ln w="0"/>
                <a:solidFill>
                  <a:schemeClr val="tx1"/>
                </a:solidFill>
                <a:effectLst>
                  <a:outerShdw blurRad="38100" dist="19050" dir="2700000" algn="tl" rotWithShape="0">
                    <a:schemeClr val="dk1">
                      <a:alpha val="40000"/>
                    </a:schemeClr>
                  </a:outerShdw>
                </a:effectLst>
              </a:rPr>
              <a:t>Race: </a:t>
            </a:r>
            <a:r>
              <a:rPr lang="en-US" sz="4400" b="1" cap="none" spc="0" dirty="0">
                <a:ln w="0"/>
                <a:solidFill>
                  <a:schemeClr val="tx1"/>
                </a:solidFill>
                <a:effectLst>
                  <a:outerShdw blurRad="38100" dist="19050" dir="2700000" algn="tl" rotWithShape="0">
                    <a:schemeClr val="dk1">
                      <a:alpha val="40000"/>
                    </a:schemeClr>
                  </a:outerShdw>
                </a:effectLst>
              </a:rPr>
              <a:t> </a:t>
            </a:r>
            <a:r>
              <a:rPr lang="en-US" sz="4400" b="1" dirty="0">
                <a:ln w="0"/>
                <a:effectLst>
                  <a:outerShdw blurRad="38100" dist="19050" dir="2700000" algn="tl" rotWithShape="0">
                    <a:schemeClr val="dk1">
                      <a:alpha val="40000"/>
                    </a:schemeClr>
                  </a:outerShdw>
                </a:effectLst>
              </a:rPr>
              <a:t>Human</a:t>
            </a:r>
            <a:endParaRPr lang="en-US" sz="4400" b="1" cap="none" spc="0" dirty="0">
              <a:ln w="0"/>
              <a:solidFill>
                <a:schemeClr val="tx1"/>
              </a:solidFill>
              <a:effectLst>
                <a:outerShdw blurRad="38100" dist="19050" dir="2700000" algn="tl" rotWithShape="0">
                  <a:schemeClr val="dk1">
                    <a:alpha val="40000"/>
                  </a:schemeClr>
                </a:outerShdw>
              </a:effectLst>
            </a:endParaRPr>
          </a:p>
          <a:p>
            <a:r>
              <a:rPr lang="en-US" sz="4400" cap="none" spc="0" dirty="0">
                <a:ln w="0"/>
                <a:solidFill>
                  <a:schemeClr val="tx1"/>
                </a:solidFill>
                <a:effectLst>
                  <a:outerShdw blurRad="38100" dist="19050" dir="2700000" algn="tl" rotWithShape="0">
                    <a:schemeClr val="dk1">
                      <a:alpha val="40000"/>
                    </a:schemeClr>
                  </a:outerShdw>
                </a:effectLst>
              </a:rPr>
              <a:t>Class: </a:t>
            </a:r>
            <a:r>
              <a:rPr lang="en-US" sz="4400" b="1" dirty="0">
                <a:ln w="0"/>
                <a:effectLst>
                  <a:outerShdw blurRad="38100" dist="19050" dir="2700000" algn="tl" rotWithShape="0">
                    <a:schemeClr val="dk1">
                      <a:alpha val="40000"/>
                    </a:schemeClr>
                  </a:outerShdw>
                </a:effectLst>
              </a:rPr>
              <a:t>Hackromancer</a:t>
            </a:r>
          </a:p>
          <a:p>
            <a:endParaRPr lang="en-US" sz="4000" b="1" dirty="0">
              <a:ln w="0"/>
              <a:effectLst>
                <a:outerShdw blurRad="38100" dist="19050" dir="2700000" algn="tl" rotWithShape="0">
                  <a:schemeClr val="dk1">
                    <a:alpha val="40000"/>
                  </a:schemeClr>
                </a:outerShdw>
              </a:effectLst>
            </a:endParaRPr>
          </a:p>
          <a:p>
            <a:endParaRPr lang="en-US" b="1" dirty="0">
              <a:ln w="0"/>
              <a:effectLst>
                <a:outerShdw blurRad="38100" dist="19050" dir="2700000" algn="tl" rotWithShape="0">
                  <a:schemeClr val="dk1">
                    <a:alpha val="40000"/>
                  </a:schemeClr>
                </a:outerShdw>
              </a:effectLst>
            </a:endParaRPr>
          </a:p>
          <a:p>
            <a:r>
              <a:rPr lang="en-US" sz="6600" dirty="0">
                <a:ln w="0"/>
                <a:effectLst>
                  <a:outerShdw blurRad="38100" dist="19050" dir="2700000" algn="tl" rotWithShape="0">
                    <a:schemeClr val="dk1">
                      <a:alpha val="40000"/>
                    </a:schemeClr>
                  </a:outerShdw>
                </a:effectLst>
              </a:rPr>
              <a:t>Background: </a:t>
            </a:r>
            <a:r>
              <a:rPr lang="en-US" sz="6600" b="1" dirty="0">
                <a:ln w="0"/>
                <a:effectLst>
                  <a:outerShdw blurRad="38100" dist="19050" dir="2700000" algn="tl" rotWithShape="0">
                    <a:schemeClr val="dk1">
                      <a:alpha val="40000"/>
                    </a:schemeClr>
                  </a:outerShdw>
                </a:effectLst>
              </a:rPr>
              <a:t>??? </a:t>
            </a:r>
            <a:endParaRPr lang="en-US" sz="660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5E141515-4FEE-BC49-86C6-6FE339B8B81F}"/>
              </a:ext>
            </a:extLst>
          </p:cNvPr>
          <p:cNvPicPr>
            <a:picLocks noChangeAspect="1"/>
          </p:cNvPicPr>
          <p:nvPr/>
        </p:nvPicPr>
        <p:blipFill rotWithShape="1">
          <a:blip r:embed="rId3"/>
          <a:srcRect t="4369" b="31653"/>
          <a:stretch/>
        </p:blipFill>
        <p:spPr>
          <a:xfrm>
            <a:off x="7083790" y="1015663"/>
            <a:ext cx="3795709" cy="3318818"/>
          </a:xfrm>
          <a:prstGeom prst="rect">
            <a:avLst/>
          </a:prstGeom>
        </p:spPr>
      </p:pic>
    </p:spTree>
    <p:extLst>
      <p:ext uri="{BB962C8B-B14F-4D97-AF65-F5344CB8AC3E}">
        <p14:creationId xmlns:p14="http://schemas.microsoft.com/office/powerpoint/2010/main" val="2957001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1872</Words>
  <Application>Microsoft Macintosh PowerPoint</Application>
  <PresentationFormat>Widescreen</PresentationFormat>
  <Paragraphs>192</Paragraphs>
  <Slides>27</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American Typewriter</vt:lpstr>
      <vt:lpstr>Arial</vt:lpstr>
      <vt:lpstr>Calibri</vt:lpstr>
      <vt:lpstr>Calibri Light</vt:lpstr>
      <vt:lpstr>Consolas</vt:lpstr>
      <vt:lpstr>Open Sans</vt:lpstr>
      <vt:lpstr>Pointedly Mad</vt:lpstr>
      <vt:lpstr>Office Theme</vt:lpstr>
      <vt:lpstr>PowerPoint Presentation</vt:lpstr>
      <vt:lpstr>Alex Hoffman @RedWedgeX</vt:lpstr>
      <vt:lpstr>Common Vulnerability Scoring System</vt:lpstr>
      <vt:lpstr>CVSS Qualitative Severity Ratings</vt:lpstr>
      <vt:lpstr>CVSS Vector String</vt:lpstr>
      <vt:lpstr>PowerPoint Presentation</vt:lpstr>
      <vt:lpstr>PowerPoint Presentation</vt:lpstr>
      <vt:lpstr>PowerPoint Presentation</vt:lpstr>
      <vt:lpstr>PowerPoint Presentation</vt:lpstr>
      <vt:lpstr>PowerPoint Presentation</vt:lpstr>
      <vt:lpstr>PowerPoint Presentation</vt:lpstr>
      <vt:lpstr>Base Metrics - Exploitability</vt:lpstr>
      <vt:lpstr>Base Metrics - Exploitability</vt:lpstr>
      <vt:lpstr>Impact Metrics - Impact</vt:lpstr>
      <vt:lpstr>PowerPoint Presentation</vt:lpstr>
      <vt:lpstr>PowerPoint Presentation</vt:lpstr>
      <vt:lpstr>PowerPoint Presentation</vt:lpstr>
      <vt:lpstr>Temporal Metrics</vt:lpstr>
      <vt:lpstr>PowerPoint Presentation</vt:lpstr>
      <vt:lpstr>PowerPoint Presentation</vt:lpstr>
      <vt:lpstr>PowerPoint Presentation</vt:lpstr>
      <vt:lpstr>Environmental Metrics– Security Requirements</vt:lpstr>
      <vt:lpstr>Environmental Metrics– Modified Base Metrics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Vulnerability Scoring System v3</dc:title>
  <dc:creator>Alexander Hoffman</dc:creator>
  <cp:lastModifiedBy>Hoffman, Alexander</cp:lastModifiedBy>
  <cp:revision>36</cp:revision>
  <dcterms:created xsi:type="dcterms:W3CDTF">2019-06-05T12:45:34Z</dcterms:created>
  <dcterms:modified xsi:type="dcterms:W3CDTF">2021-04-18T14:58:27Z</dcterms:modified>
</cp:coreProperties>
</file>